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7" r:id="rId2"/>
    <p:sldId id="420" r:id="rId3"/>
    <p:sldId id="258" r:id="rId4"/>
    <p:sldId id="418" r:id="rId5"/>
    <p:sldId id="421" r:id="rId6"/>
    <p:sldId id="419" r:id="rId7"/>
    <p:sldId id="259" r:id="rId8"/>
    <p:sldId id="260" r:id="rId9"/>
    <p:sldId id="261" r:id="rId10"/>
    <p:sldId id="422" r:id="rId11"/>
    <p:sldId id="262" r:id="rId12"/>
    <p:sldId id="263" r:id="rId13"/>
    <p:sldId id="264" r:id="rId14"/>
    <p:sldId id="265" r:id="rId15"/>
    <p:sldId id="361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424" r:id="rId32"/>
    <p:sldId id="425" r:id="rId33"/>
    <p:sldId id="423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9" r:id="rId42"/>
    <p:sldId id="290" r:id="rId43"/>
    <p:sldId id="291" r:id="rId44"/>
    <p:sldId id="292" r:id="rId45"/>
    <p:sldId id="293" r:id="rId46"/>
    <p:sldId id="362" r:id="rId47"/>
    <p:sldId id="294" r:id="rId48"/>
    <p:sldId id="295" r:id="rId49"/>
    <p:sldId id="296" r:id="rId50"/>
    <p:sldId id="297" r:id="rId51"/>
    <p:sldId id="298" r:id="rId52"/>
    <p:sldId id="299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416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  <p:sldId id="406" r:id="rId98"/>
    <p:sldId id="407" r:id="rId99"/>
    <p:sldId id="408" r:id="rId100"/>
    <p:sldId id="409" r:id="rId101"/>
    <p:sldId id="410" r:id="rId102"/>
    <p:sldId id="411" r:id="rId103"/>
    <p:sldId id="412" r:id="rId104"/>
    <p:sldId id="413" r:id="rId105"/>
    <p:sldId id="414" r:id="rId106"/>
    <p:sldId id="415" r:id="rId107"/>
    <p:sldId id="300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1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6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144016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3083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6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9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7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0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2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6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1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D99A2-E0B1-4D2E-9516-208E0873BE0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F1CC8-335B-48B4-9ACF-F26402C7F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2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articles/investing/072215/investors-turn-artificial-intelligence.as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gi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8.png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551" y="299907"/>
            <a:ext cx="9843653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u="sng" dirty="0"/>
              <a:t>Artificial Intelligence</a:t>
            </a:r>
            <a:endParaRPr lang="ko-KR" altLang="en-US" sz="7200" b="1" u="sng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CA8BB3-A9DC-4A5B-B6C1-7CAD03F1A9BD}"/>
              </a:ext>
            </a:extLst>
          </p:cNvPr>
          <p:cNvSpPr/>
          <p:nvPr/>
        </p:nvSpPr>
        <p:spPr>
          <a:xfrm>
            <a:off x="195743" y="2174249"/>
            <a:ext cx="112720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u="sng" dirty="0">
                <a:solidFill>
                  <a:srgbClr val="2C40D0"/>
                </a:solidFill>
                <a:latin typeface="SourceSansPro"/>
                <a:hlinkClick r:id="rId2"/>
              </a:rPr>
              <a:t>Artificial intelligence</a:t>
            </a:r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 (AI) refers to the simulation of human intelligence in machines </a:t>
            </a:r>
          </a:p>
          <a:p>
            <a:endParaRPr lang="en-US" altLang="ko-KR" sz="2400" dirty="0">
              <a:solidFill>
                <a:srgbClr val="111111"/>
              </a:solidFill>
              <a:latin typeface="SourceSansPro"/>
            </a:endParaRPr>
          </a:p>
          <a:p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that are </a:t>
            </a:r>
            <a:r>
              <a:rPr lang="en-US" altLang="ko-KR" sz="2400" b="1" u="sng" dirty="0">
                <a:solidFill>
                  <a:srgbClr val="FF0000"/>
                </a:solidFill>
                <a:latin typeface="SourceSansPro"/>
              </a:rPr>
              <a:t>program</a:t>
            </a:r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med to think like humans and mimic their actions. </a:t>
            </a:r>
          </a:p>
          <a:p>
            <a:endParaRPr lang="en-US" altLang="ko-KR" sz="2400" dirty="0">
              <a:solidFill>
                <a:srgbClr val="111111"/>
              </a:solidFill>
              <a:latin typeface="SourceSansPro"/>
            </a:endParaRPr>
          </a:p>
          <a:p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The term may also be applied to any machine that exhibits traits associated with a human </a:t>
            </a:r>
          </a:p>
          <a:p>
            <a:endParaRPr lang="en-US" altLang="ko-KR" sz="2400" dirty="0">
              <a:solidFill>
                <a:srgbClr val="111111"/>
              </a:solidFill>
              <a:latin typeface="SourceSansPro"/>
            </a:endParaRPr>
          </a:p>
          <a:p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mind such as </a:t>
            </a:r>
            <a:r>
              <a:rPr lang="en-US" altLang="ko-KR" sz="2400" b="1" u="sng" dirty="0">
                <a:solidFill>
                  <a:srgbClr val="FF0000"/>
                </a:solidFill>
                <a:latin typeface="SourceSansPro"/>
              </a:rPr>
              <a:t>learning</a:t>
            </a:r>
            <a:r>
              <a:rPr lang="en-US" altLang="ko-KR" sz="2400" dirty="0">
                <a:solidFill>
                  <a:srgbClr val="111111"/>
                </a:solidFill>
                <a:latin typeface="SourceSansPro"/>
              </a:rPr>
              <a:t> and </a:t>
            </a:r>
            <a:r>
              <a:rPr lang="en-US" altLang="ko-KR" sz="2400" b="1" u="sng" dirty="0">
                <a:solidFill>
                  <a:srgbClr val="FF0000"/>
                </a:solidFill>
                <a:latin typeface="SourceSansPro"/>
              </a:rPr>
              <a:t>problem-solving</a:t>
            </a:r>
            <a:endParaRPr lang="ko-KR" alt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1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8036424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u="sng" dirty="0"/>
              <a:t>데이터를 어떻게 모델링할 것인가</a:t>
            </a:r>
            <a:endParaRPr lang="en-US" altLang="ko-KR" sz="40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9009" y="1433769"/>
            <a:ext cx="4537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Heuristics</a:t>
            </a:r>
            <a:r>
              <a:rPr lang="ko-KR" altLang="en-US" sz="6600" b="1" dirty="0"/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37253" y="2772274"/>
            <a:ext cx="7225802" cy="353943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+mj-lt"/>
                <a:sym typeface="Wingdings" pitchFamily="2" charset="2"/>
              </a:rPr>
              <a:t>모델로 직선을 선택</a:t>
            </a:r>
            <a:endParaRPr lang="en-US" altLang="ko-KR" sz="3200" dirty="0">
              <a:latin typeface="+mj-lt"/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3200" i="1" dirty="0">
              <a:latin typeface="+mj-lt"/>
              <a:cs typeface="Times New Roman" pitchFamily="18" charset="0"/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3200" i="1" dirty="0">
              <a:latin typeface="+mj-lt"/>
              <a:cs typeface="Times New Roman" pitchFamily="18" charset="0"/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3200" i="1" dirty="0">
                <a:latin typeface="+mj-lt"/>
                <a:cs typeface="Times New Roman" pitchFamily="18" charset="0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sz="3200" i="1" dirty="0">
              <a:latin typeface="+mj-lt"/>
              <a:cs typeface="Times New Roman" pitchFamily="18" charset="0"/>
            </a:endParaRPr>
          </a:p>
          <a:p>
            <a:pPr marL="342900" indent="-342900">
              <a:buAutoNum type="arabicPeriod"/>
            </a:pPr>
            <a:endParaRPr lang="en-US" altLang="ko-KR" sz="3200" i="1" dirty="0">
              <a:latin typeface="+mj-lt"/>
              <a:cs typeface="Times New Roman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200" dirty="0">
                <a:latin typeface="+mj-lt"/>
              </a:rPr>
              <a:t> 2</a:t>
            </a:r>
            <a:r>
              <a:rPr lang="ko-KR" altLang="en-US" sz="3200" dirty="0">
                <a:latin typeface="+mj-lt"/>
              </a:rPr>
              <a:t>개의 </a:t>
            </a:r>
            <a:r>
              <a:rPr lang="ko-KR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매개변수</a:t>
            </a:r>
            <a:r>
              <a:rPr lang="ko-KR" altLang="en-US" sz="3200" dirty="0">
                <a:latin typeface="+mj-lt"/>
              </a:rPr>
              <a:t> </a:t>
            </a:r>
            <a:r>
              <a:rPr lang="en-US" altLang="ko-KR" sz="3200" i="1" dirty="0">
                <a:latin typeface="+mj-lt"/>
                <a:cs typeface="Times New Roman" pitchFamily="18" charset="0"/>
              </a:rPr>
              <a:t>w </a:t>
            </a:r>
            <a:r>
              <a:rPr lang="ko-KR" altLang="en-US" sz="3200" dirty="0">
                <a:latin typeface="+mj-lt"/>
                <a:cs typeface="Times New Roman" pitchFamily="18" charset="0"/>
              </a:rPr>
              <a:t>와 </a:t>
            </a:r>
            <a:r>
              <a:rPr lang="en-US" altLang="ko-KR" sz="3200" i="1" dirty="0">
                <a:latin typeface="+mj-lt"/>
                <a:cs typeface="Times New Roman" pitchFamily="18" charset="0"/>
              </a:rPr>
              <a:t>b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3" b="-3872"/>
          <a:stretch/>
        </p:blipFill>
        <p:spPr bwMode="auto">
          <a:xfrm>
            <a:off x="2769820" y="3992034"/>
            <a:ext cx="5122315" cy="109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825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4970872"/>
              </a:xfrm>
            </p:spPr>
            <p:txBody>
              <a:bodyPr/>
              <a:lstStyle/>
              <a:p>
                <a:r>
                  <a:rPr lang="ko-KR" altLang="en-US" dirty="0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변수가 여러 개인 함수의 미분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미분값이</a:t>
                </a:r>
                <a:r>
                  <a:rPr lang="ko-KR" altLang="en-US" dirty="0"/>
                  <a:t> 이루는 벡터를 </a:t>
                </a:r>
                <a:r>
                  <a:rPr lang="ko-KR" altLang="en-US" dirty="0" err="1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/>
                  <a:t>라</a:t>
                </a:r>
                <a:r>
                  <a:rPr lang="ko-KR" altLang="en-US" dirty="0"/>
                  <a:t>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여러 가지 표기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기계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학습에서 </a:t>
                </a:r>
                <a:r>
                  <a:rPr lang="ko-KR" altLang="en-US" dirty="0" err="1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에 많은 변수가 있으므로 </a:t>
                </a:r>
                <a:r>
                  <a:rPr lang="ko-KR" altLang="en-US" dirty="0" err="1"/>
                  <a:t>편미분을</a:t>
                </a:r>
                <a:r>
                  <a:rPr lang="ko-KR" altLang="en-US" dirty="0"/>
                  <a:t> 많이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4970872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1"/>
          <a:stretch/>
        </p:blipFill>
        <p:spPr bwMode="auto">
          <a:xfrm>
            <a:off x="2207568" y="3284984"/>
            <a:ext cx="70004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6967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636616"/>
          </a:xfrm>
        </p:spPr>
        <p:txBody>
          <a:bodyPr/>
          <a:lstStyle/>
          <a:p>
            <a:r>
              <a:rPr lang="ko-KR" altLang="en-US" dirty="0" err="1"/>
              <a:t>편미분으로</a:t>
            </a:r>
            <a:r>
              <a:rPr lang="ko-KR" altLang="en-US" dirty="0"/>
              <a:t> 얻은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따라 최저점을 찾아가는 예제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63550" y="1545336"/>
            <a:ext cx="7814945" cy="4259928"/>
            <a:chOff x="2063550" y="1545336"/>
            <a:chExt cx="7814945" cy="4259928"/>
          </a:xfrm>
        </p:grpSpPr>
        <p:grpSp>
          <p:nvGrpSpPr>
            <p:cNvPr id="4" name="그룹 3"/>
            <p:cNvGrpSpPr/>
            <p:nvPr/>
          </p:nvGrpSpPr>
          <p:grpSpPr>
            <a:xfrm>
              <a:off x="2063550" y="1545336"/>
              <a:ext cx="7814945" cy="4259928"/>
              <a:chOff x="2063550" y="1545336"/>
              <a:chExt cx="7814945" cy="4259928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3552" y="1628800"/>
                <a:ext cx="7814943" cy="4176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063551" y="1545336"/>
                <a:ext cx="7814943" cy="466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063551" y="5364799"/>
                <a:ext cx="752801" cy="2707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720328" y="2648296"/>
                <a:ext cx="1158166" cy="2707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063550" y="2815839"/>
                <a:ext cx="530297" cy="2707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2328698" y="2375374"/>
              <a:ext cx="99057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5202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2986624"/>
              </a:xfrm>
            </p:spPr>
            <p:txBody>
              <a:bodyPr/>
              <a:lstStyle/>
              <a:p>
                <a:r>
                  <a:rPr lang="ko-KR" altLang="en-US" dirty="0"/>
                  <a:t>독립변수와 종속변수의 구분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2986624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323" b="-10557"/>
          <a:stretch/>
        </p:blipFill>
        <p:spPr bwMode="auto">
          <a:xfrm>
            <a:off x="2362081" y="1951796"/>
            <a:ext cx="1789295" cy="3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1"/>
          <a:stretch/>
        </p:blipFill>
        <p:spPr bwMode="auto">
          <a:xfrm>
            <a:off x="3080917" y="4046217"/>
            <a:ext cx="2826108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503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연쇄법칙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의 미분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합성함수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역전파에서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468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2"/>
          <a:stretch/>
        </p:blipFill>
        <p:spPr bwMode="auto">
          <a:xfrm>
            <a:off x="2181807" y="1700808"/>
            <a:ext cx="395381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639470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3068961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6"/>
          <a:stretch/>
        </p:blipFill>
        <p:spPr bwMode="auto">
          <a:xfrm>
            <a:off x="5471932" y="4115269"/>
            <a:ext cx="6033723" cy="248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377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360039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야코비언 행렬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미분하여 얻은 행렬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헤시안 행렬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편도함수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3600399"/>
              </a:xfrm>
              <a:blipFill>
                <a:blip r:embed="rId2"/>
                <a:stretch>
                  <a:fillRect l="-468" t="-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36688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98" y="2029677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7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98" y="2564905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2564904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424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93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99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99" y="5877273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961888" y="2435577"/>
            <a:ext cx="3873462" cy="1209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34100" y="5228545"/>
            <a:ext cx="3873462" cy="1209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6918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237626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낮은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곳을 찾아가는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1" smtClean="0">
                        <a:latin typeface="Cambria Math"/>
                        <a:ea typeface="Cambria Math"/>
                      </a:rPr>
                      <m:t>𝜣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1" smtClean="0">
                            <a:latin typeface="Cambria Math"/>
                            <a:ea typeface="Cambria Math"/>
                          </a:rPr>
                          <m:t>𝜣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배치 경사 하강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샘플의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평균한 후 한꺼번에 갱신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2376264"/>
              </a:xfrm>
              <a:blipFill>
                <a:blip r:embed="rId2"/>
                <a:stretch>
                  <a:fillRect l="-468" t="-1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99" b="-2699"/>
          <a:stretch/>
        </p:blipFill>
        <p:spPr bwMode="auto">
          <a:xfrm>
            <a:off x="2280439" y="1793493"/>
            <a:ext cx="2684754" cy="40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52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20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07569" y="1844825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79576" y="3606832"/>
            <a:ext cx="1140280" cy="32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03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FF"/>
                </a:solidFill>
              </a:rPr>
              <a:t>스토캐스틱</a:t>
            </a:r>
            <a:r>
              <a:rPr lang="ko-KR" altLang="en-US" dirty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/>
              <a:t>SGD(stochastic gradient descent)</a:t>
            </a:r>
            <a:r>
              <a:rPr lang="ko-KR" altLang="en-US" baseline="30000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한 샘플의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계산한 후 즉시 갱신</a:t>
            </a: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3~6</a:t>
            </a:r>
            <a:r>
              <a:rPr lang="ko-KR" altLang="en-US" dirty="0"/>
              <a:t>을 한 번 반복하는 일을 한 세대라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방식의 구현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02" y="5589240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67202" y="2132856"/>
            <a:ext cx="1140280" cy="32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19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36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8036424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sz="4000" u="sng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08760" y="3306544"/>
            <a:ext cx="8211615" cy="292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/>
              <a:t>2</a:t>
            </a:r>
            <a:r>
              <a:rPr lang="ko-KR" altLang="en-US" sz="4000" b="1" dirty="0"/>
              <a:t>차원 특징 공간</a:t>
            </a:r>
            <a:endParaRPr lang="en-US" altLang="ko-KR" sz="4000" b="1" dirty="0"/>
          </a:p>
          <a:p>
            <a:pPr lvl="1"/>
            <a:r>
              <a:rPr lang="en-US" altLang="ko-KR" sz="2800" dirty="0"/>
              <a:t>	</a:t>
            </a:r>
          </a:p>
          <a:p>
            <a:pPr lvl="1"/>
            <a:r>
              <a:rPr lang="en-US" altLang="ko-KR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x</a:t>
            </a:r>
            <a:r>
              <a:rPr lang="en-US" altLang="ko-KR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sz="28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28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sz="28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28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800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endParaRPr lang="en-US" altLang="ko-KR" sz="2800" baseline="30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8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    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ko-KR" altLang="en-US" sz="2800" dirty="0" err="1">
                <a:latin typeface="Times New Roman" pitchFamily="18" charset="0"/>
                <a:cs typeface="Times New Roman" pitchFamily="18" charset="0"/>
              </a:rPr>
              <a:t>장타율</a:t>
            </a:r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8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    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D4CB1C-C27C-422B-B0DA-8F18440A0BED}"/>
              </a:ext>
            </a:extLst>
          </p:cNvPr>
          <p:cNvSpPr/>
          <p:nvPr/>
        </p:nvSpPr>
        <p:spPr>
          <a:xfrm>
            <a:off x="1674257" y="1889987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/>
              <a:t>1</a:t>
            </a:r>
            <a:r>
              <a:rPr lang="ko-KR" altLang="en-US" sz="4400" b="1" dirty="0"/>
              <a:t>차원 특징 공간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17529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2723760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sz="4000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"/>
          <a:stretch/>
        </p:blipFill>
        <p:spPr bwMode="auto">
          <a:xfrm>
            <a:off x="468688" y="1416606"/>
            <a:ext cx="11347692" cy="429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0254" y="6240816"/>
            <a:ext cx="1134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* UCI </a:t>
            </a:r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리포지토리가 제공하는 데이터베이스</a:t>
            </a:r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, http://archive.ics.uci.edu/ml</a:t>
            </a:r>
            <a:endParaRPr lang="ko-KR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652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274571"/>
            <a:ext cx="2723760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sz="4000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8" b="7566"/>
          <a:stretch/>
        </p:blipFill>
        <p:spPr bwMode="auto">
          <a:xfrm>
            <a:off x="2527713" y="6005272"/>
            <a:ext cx="6960279" cy="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50735" y="1352329"/>
            <a:ext cx="8784976" cy="4254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sz="3600" dirty="0"/>
              <a:t>차원 데이터</a:t>
            </a:r>
            <a:endParaRPr lang="en-US" altLang="ko-K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lvl="1"/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특징 벡터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altLang="ko-KR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(</a:t>
            </a:r>
            <a:r>
              <a:rPr lang="en-US" altLang="ko-KR" sz="3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32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sz="3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32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n-US" altLang="ko-KR" sz="32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3200" i="1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3200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sz="1600" i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sz="1600" i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sz="1600" i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sz="1600" i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sz="3600" dirty="0"/>
              <a:t>차원 데이터를 위한 학습</a:t>
            </a:r>
            <a:r>
              <a:rPr lang="en-US" altLang="ko-KR" sz="3600" dirty="0"/>
              <a:t> </a:t>
            </a:r>
            <a:r>
              <a:rPr lang="ko-KR" altLang="en-US" sz="3600" dirty="0"/>
              <a:t>모델</a:t>
            </a:r>
            <a:endParaRPr lang="en-US" altLang="ko-K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직선</a:t>
            </a:r>
            <a:r>
              <a:rPr lang="en-US" altLang="ko-KR" sz="2400" dirty="0"/>
              <a:t> </a:t>
            </a:r>
            <a:r>
              <a:rPr lang="ko-KR" altLang="en-US" sz="2400" dirty="0"/>
              <a:t>모델을 사용하는 경우 매개변수 </a:t>
            </a:r>
            <a:r>
              <a:rPr lang="ko-KR" altLang="en-US" sz="2400" dirty="0" err="1"/>
              <a:t>갯수</a:t>
            </a:r>
            <a:r>
              <a:rPr lang="ko-KR" altLang="en-US" sz="2400" dirty="0"/>
              <a:t>  </a:t>
            </a: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n-US" altLang="ko-KR" sz="36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endParaRPr lang="en-US" altLang="ko-KR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3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3848472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sz="4000" b="1" baseline="8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6"/>
          <a:stretch/>
        </p:blipFill>
        <p:spPr bwMode="auto">
          <a:xfrm>
            <a:off x="2384757" y="1309054"/>
            <a:ext cx="7439737" cy="286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8"/>
          <a:stretch/>
        </p:blipFill>
        <p:spPr bwMode="auto">
          <a:xfrm>
            <a:off x="90104" y="5454148"/>
            <a:ext cx="7287291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069" y="4641012"/>
            <a:ext cx="4269827" cy="216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19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1130997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r>
              <a:rPr lang="en-US" altLang="ko-KR" sz="4000" b="1" baseline="90000" dirty="0">
                <a:solidFill>
                  <a:schemeClr val="accent1">
                    <a:lumMod val="75000"/>
                  </a:schemeClr>
                </a:solidFill>
              </a:rPr>
              <a:t>(representation learning</a:t>
            </a:r>
            <a:r>
              <a:rPr lang="en-US" altLang="ko-KR" sz="4000" b="1" baseline="8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4000" b="1" baseline="8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264" y="1801636"/>
            <a:ext cx="119820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좋은</a:t>
            </a:r>
            <a:r>
              <a:rPr lang="en-US" altLang="ko-KR" sz="2800" dirty="0"/>
              <a:t> </a:t>
            </a:r>
            <a:r>
              <a:rPr lang="ko-KR" altLang="en-US" sz="2800" dirty="0"/>
              <a:t>특징 공간을 자동으로 찾는 작업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/>
              <a:t>딥러닝은</a:t>
            </a:r>
            <a:r>
              <a:rPr lang="ko-KR" altLang="en-US" sz="2800" dirty="0"/>
              <a:t> 다수의 </a:t>
            </a:r>
            <a:r>
              <a:rPr lang="ko-KR" altLang="en-US" sz="2800" dirty="0" err="1"/>
              <a:t>은닉층을</a:t>
            </a:r>
            <a:r>
              <a:rPr lang="ko-KR" altLang="en-US" sz="2800" dirty="0"/>
              <a:t> 가진 신경망을 이용하여 </a:t>
            </a:r>
            <a:r>
              <a:rPr lang="ko-KR" altLang="en-US" sz="2800" dirty="0" err="1"/>
              <a:t>층적인</a:t>
            </a:r>
            <a:r>
              <a:rPr lang="ko-KR" altLang="en-US" sz="2800" dirty="0"/>
              <a:t> 특징 공간을 찾아냄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왼쪽 </a:t>
            </a:r>
            <a:r>
              <a:rPr lang="ko-KR" altLang="en-US" sz="2800" dirty="0" err="1"/>
              <a:t>은닉층은</a:t>
            </a:r>
            <a:r>
              <a:rPr lang="ko-KR" altLang="en-US" sz="2800" dirty="0"/>
              <a:t> 저급 특징</a:t>
            </a:r>
            <a:r>
              <a:rPr lang="en-US" altLang="ko-KR" sz="2800" dirty="0"/>
              <a:t>(</a:t>
            </a:r>
            <a:r>
              <a:rPr lang="ko-KR" altLang="en-US" sz="2800" dirty="0"/>
              <a:t>에지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구석점</a:t>
            </a:r>
            <a:r>
              <a:rPr lang="ko-KR" altLang="en-US" sz="2800" dirty="0"/>
              <a:t> 등</a:t>
            </a:r>
            <a:r>
              <a:rPr lang="en-US" altLang="ko-KR" sz="2800" dirty="0"/>
              <a:t>), </a:t>
            </a:r>
            <a:r>
              <a:rPr lang="ko-KR" altLang="en-US" sz="2800" dirty="0"/>
              <a:t>오른쪽은 고급 특징</a:t>
            </a:r>
            <a:r>
              <a:rPr lang="en-US" altLang="ko-KR" sz="2800" dirty="0"/>
              <a:t>(</a:t>
            </a:r>
            <a:r>
              <a:rPr lang="ko-KR" altLang="en-US" sz="2800" dirty="0"/>
              <a:t>얼굴</a:t>
            </a:r>
            <a:r>
              <a:rPr lang="en-US" altLang="ko-KR" sz="2800" dirty="0"/>
              <a:t>, </a:t>
            </a:r>
            <a:r>
              <a:rPr lang="ko-KR" altLang="en-US" sz="2800" dirty="0"/>
              <a:t>바퀴 등</a:t>
            </a:r>
            <a:r>
              <a:rPr lang="en-US" altLang="ko-KR" sz="2800" dirty="0"/>
              <a:t>)</a:t>
            </a:r>
            <a:r>
              <a:rPr lang="ko-KR" altLang="en-US" sz="2800" dirty="0"/>
              <a:t> 추출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77628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76605" y="1667602"/>
            <a:ext cx="11131616" cy="287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u="sng" dirty="0"/>
              <a:t>차원이 높아짐에 따라 발생하는 현실적인 문제들</a:t>
            </a:r>
            <a:endParaRPr lang="en-US" altLang="ko-KR" sz="2400" b="1" u="sng" dirty="0"/>
          </a:p>
          <a:p>
            <a:endParaRPr lang="en-US" altLang="ko-KR" sz="2400" b="1" u="sng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</a:t>
            </a:r>
            <a:r>
              <a:rPr lang="en-US" altLang="ko-KR" sz="22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2200" dirty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sz="2200" dirty="0"/>
              <a:t>인 </a:t>
            </a:r>
            <a:r>
              <a:rPr lang="en-US" altLang="ko-KR" sz="2200" dirty="0"/>
              <a:t>Iris </a:t>
            </a:r>
            <a:r>
              <a:rPr lang="ko-KR" altLang="en-US" sz="2200" dirty="0"/>
              <a:t>데이터에서 </a:t>
            </a:r>
            <a:r>
              <a:rPr lang="ko-KR" altLang="en-US" sz="2200" dirty="0" err="1"/>
              <a:t>축마다</a:t>
            </a:r>
            <a:r>
              <a:rPr lang="ko-KR" altLang="en-US" sz="2200" dirty="0"/>
              <a:t> </a:t>
            </a:r>
            <a:r>
              <a:rPr lang="en-US" altLang="ko-KR" sz="2200" dirty="0"/>
              <a:t>100</a:t>
            </a:r>
            <a:r>
              <a:rPr lang="ko-KR" altLang="en-US" sz="2200" dirty="0"/>
              <a:t>개 구간으로 나누면 총 </a:t>
            </a:r>
            <a:r>
              <a:rPr lang="en-US" altLang="ko-KR" sz="2200" dirty="0"/>
              <a:t>100</a:t>
            </a:r>
            <a:r>
              <a:rPr lang="en-US" altLang="ko-KR" sz="2200" baseline="30000" dirty="0"/>
              <a:t>4</a:t>
            </a:r>
            <a:r>
              <a:rPr lang="en-US" altLang="ko-KR" sz="2200" dirty="0"/>
              <a:t>=1</a:t>
            </a:r>
            <a:r>
              <a:rPr lang="ko-KR" altLang="en-US" sz="2200" dirty="0"/>
              <a:t>억 개의 칸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/>
              <a:t>인 </a:t>
            </a:r>
            <a:r>
              <a:rPr lang="en-US" altLang="ko-KR" dirty="0"/>
              <a:t>MNIST </a:t>
            </a:r>
            <a:r>
              <a:rPr lang="ko-KR" altLang="en-US" dirty="0"/>
              <a:t>샘플의 </a:t>
            </a:r>
            <a:r>
              <a:rPr lang="ko-KR" altLang="en-US" dirty="0" err="1"/>
              <a:t>화소가</a:t>
            </a:r>
            <a:r>
              <a:rPr lang="en-US" altLang="ko-KR" dirty="0"/>
              <a:t>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값을 가진다면 </a:t>
            </a:r>
            <a:r>
              <a:rPr lang="en-US" altLang="ko-KR" dirty="0"/>
              <a:t>2</a:t>
            </a:r>
            <a:r>
              <a:rPr lang="en-US" altLang="ko-KR" baseline="30000" dirty="0"/>
              <a:t>784</a:t>
            </a:r>
            <a:r>
              <a:rPr lang="ko-KR" altLang="en-US" dirty="0"/>
              <a:t>개의 칸</a:t>
            </a:r>
            <a:r>
              <a:rPr lang="en-US" altLang="ko-KR" dirty="0"/>
              <a:t>. </a:t>
            </a:r>
            <a:r>
              <a:rPr lang="ko-KR" altLang="en-US" dirty="0"/>
              <a:t>이 거대한 공간에 고작 </a:t>
            </a:r>
            <a:r>
              <a:rPr lang="en-US" altLang="ko-KR" dirty="0"/>
              <a:t>6</a:t>
            </a:r>
            <a:r>
              <a:rPr lang="ko-KR" altLang="en-US" dirty="0"/>
              <a:t>만 개의 샘플을 흩뿌린 매우 희소한 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4888" y="432518"/>
            <a:ext cx="1130997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/>
              <a:t>차원의 저주</a:t>
            </a:r>
            <a:r>
              <a:rPr lang="en-US" altLang="ko-KR" sz="4000" b="1" baseline="90000" dirty="0">
                <a:solidFill>
                  <a:schemeClr val="accent1">
                    <a:lumMod val="75000"/>
                  </a:schemeClr>
                </a:solidFill>
              </a:rPr>
              <a:t>(Curse of dimensionality</a:t>
            </a:r>
            <a:r>
              <a:rPr lang="en-US" altLang="ko-KR" sz="4000" b="1" baseline="8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4000" b="1" baseline="8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38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1290985" y="1418488"/>
            <a:ext cx="9692706" cy="130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4888" y="432518"/>
            <a:ext cx="1130997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endParaRPr lang="ko-KR" altLang="en-US" sz="4000" b="1" baseline="8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8408" y="3138274"/>
            <a:ext cx="10323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튀코</a:t>
            </a:r>
            <a:r>
              <a:rPr lang="ko-KR" altLang="en-US" dirty="0"/>
              <a:t> </a:t>
            </a:r>
            <a:r>
              <a:rPr lang="ko-KR" altLang="en-US" dirty="0" err="1"/>
              <a:t>브라헤는</a:t>
            </a:r>
            <a:r>
              <a:rPr lang="ko-KR" altLang="en-US" dirty="0"/>
              <a:t> 천동설이라는 틀린 모델을 선택함으로써 자신이 수집한 데이터를 설명하지 못함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케플러는</a:t>
            </a:r>
            <a:r>
              <a:rPr lang="ko-KR" altLang="en-US" dirty="0"/>
              <a:t> 지동설 모델을 도입하여 제</a:t>
            </a:r>
            <a:r>
              <a:rPr lang="en-US" altLang="ko-KR" dirty="0"/>
              <a:t>1, </a:t>
            </a:r>
            <a:r>
              <a:rPr lang="ko-KR" altLang="en-US" dirty="0"/>
              <a:t>제</a:t>
            </a:r>
            <a:r>
              <a:rPr lang="en-US" altLang="ko-KR" dirty="0"/>
              <a:t>2, </a:t>
            </a:r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법칙을 완성함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978408" y="4901845"/>
            <a:ext cx="51556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기계 학습</a:t>
            </a:r>
            <a:endParaRPr lang="en-US" altLang="ko-K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 학습이 푸는 문제는 훨씬 복잡함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단순한 수학 공식으로 표현 불가능함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자동으로 모델을 찾아내는 과정이 필수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49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74888" y="432518"/>
            <a:ext cx="1130997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과정</a:t>
            </a:r>
            <a:endParaRPr lang="ko-KR" altLang="en-US" sz="4000" b="1" baseline="82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901888" y="1242870"/>
                <a:ext cx="10756712" cy="4490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u="sng" dirty="0"/>
                  <a:t>데이터 생성 과정을 완전히 아는 인위적 상황의 예제</a:t>
                </a:r>
                <a:endParaRPr lang="en-US" altLang="ko-KR" sz="2400" b="1" u="sng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	</a:t>
                </a:r>
                <a:r>
                  <a:rPr lang="ko-KR" altLang="en-US" sz="1600" dirty="0"/>
                  <a:t>예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두 개 주사위를 던져 나온 눈의 합을 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sz="1600" dirty="0"/>
                  <a:t>라 할 때</a:t>
                </a:r>
                <a:r>
                  <a:rPr lang="en-US" altLang="ko-KR" sz="1600" dirty="0"/>
                  <a:t>, 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sz="1600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sz="1600" dirty="0"/>
                  <a:t>점을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받는 게임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ym typeface="Wingdings" pitchFamily="2" charset="2"/>
                  </a:rPr>
                  <a:t>	     </a:t>
                </a:r>
                <a:r>
                  <a:rPr lang="ko-KR" altLang="en-US" sz="1600" dirty="0">
                    <a:sym typeface="Wingdings" pitchFamily="2" charset="2"/>
                  </a:rPr>
                  <a:t>이런 상황을 </a:t>
                </a:r>
                <a:r>
                  <a:rPr lang="en-US" altLang="ko-KR" sz="1600" dirty="0">
                    <a:sym typeface="Wingdings" pitchFamily="2" charset="2"/>
                  </a:rPr>
                  <a:t>‘</a:t>
                </a:r>
                <a:r>
                  <a:rPr lang="ko-KR" altLang="en-US" sz="1600" b="1" u="sng" dirty="0">
                    <a:solidFill>
                      <a:srgbClr val="FF0000"/>
                    </a:solidFill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sz="1600" dirty="0">
                    <a:sym typeface="Wingdings" pitchFamily="2" charset="2"/>
                  </a:rPr>
                  <a:t>’</a:t>
                </a:r>
                <a:r>
                  <a:rPr lang="ko-KR" altLang="en-US" sz="1600" dirty="0">
                    <a:sym typeface="Wingdings" pitchFamily="2" charset="2"/>
                  </a:rPr>
                  <a:t>고 말함</a:t>
                </a:r>
                <a:endParaRPr lang="en-US" altLang="ko-KR" sz="1600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		x</a:t>
                </a:r>
                <a:r>
                  <a:rPr lang="ko-KR" altLang="en-US" sz="1600" dirty="0"/>
                  <a:t>를 알면 정확히 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sz="1600" dirty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sz="16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		</a:t>
                </a:r>
                <a:r>
                  <a:rPr lang="ko-KR" altLang="en-US" sz="1600" dirty="0"/>
                  <a:t>실제 주사위를 던져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sz="1600" i="1">
                        <a:latin typeface="Cambria Math"/>
                      </a:rPr>
                      <m:t>를</m:t>
                    </m:r>
                    <m:r>
                      <a:rPr lang="en-US" altLang="ko-KR" sz="1600" i="1">
                        <a:latin typeface="Cambria Math"/>
                      </a:rPr>
                      <m:t> </m:t>
                    </m:r>
                    <m:r>
                      <a:rPr lang="ko-KR" altLang="en-US" sz="1600" i="1">
                        <a:latin typeface="Cambria Math"/>
                      </a:rPr>
                      <m:t>얻었다면</m:t>
                    </m:r>
                    <m:r>
                      <a:rPr lang="en-US" altLang="ko-KR" sz="1600" i="1">
                        <a:latin typeface="Cambria Math"/>
                      </a:rPr>
                      <m:t>,  </m:t>
                    </m:r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sz="16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		x</a:t>
                </a:r>
                <a:r>
                  <a:rPr lang="ko-KR" altLang="en-US" sz="1600" dirty="0"/>
                  <a:t>의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발생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확률 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sz="1600" dirty="0"/>
                  <a:t>를 정확히 알 수 있음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		P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sz="1600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sz="16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sz="1600" dirty="0"/>
                  <a:t>를 알고 있으므로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새로운 데이터 생성 가능 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sz="2400" b="1" u="sng" dirty="0"/>
                  <a:t>실제 기계 학습 문제</a:t>
                </a:r>
                <a:endParaRPr lang="en-US" altLang="ko-KR" sz="1800" b="1" u="sng" dirty="0"/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데이터 생성 과정을 알 수 없음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/>
                      </a:rPr>
                      <m:t>𝕏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로 예측 모델 또는 생성 모델을 근사 추정할 수 있을 뿐</a:t>
                </a:r>
                <a:endParaRPr lang="en-US" altLang="ko-K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88" y="1242870"/>
                <a:ext cx="10756712" cy="4490418"/>
              </a:xfrm>
              <a:prstGeom prst="rect">
                <a:avLst/>
              </a:prstGeom>
              <a:blipFill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04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1536192"/>
            <a:ext cx="11552240" cy="411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u="sng" dirty="0"/>
              <a:t>데이터베이스의 품질</a:t>
            </a:r>
            <a:endParaRPr lang="en-US" altLang="ko-KR" sz="24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주어진 응용에 맞는 충분히 다양한 데이터를 충분한 양만큼 수집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추정 정확도 높아짐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   예</a:t>
            </a:r>
            <a:r>
              <a:rPr lang="en-US" altLang="ko-KR" dirty="0"/>
              <a:t>) </a:t>
            </a:r>
            <a:r>
              <a:rPr lang="ko-KR" altLang="en-US" dirty="0"/>
              <a:t>정면 얼굴만 가진 데이터베이스로 학습하고 나면</a:t>
            </a:r>
            <a:r>
              <a:rPr lang="en-US" altLang="ko-KR" dirty="0"/>
              <a:t>, </a:t>
            </a:r>
            <a:r>
              <a:rPr lang="ko-KR" altLang="en-US" dirty="0"/>
              <a:t>기운 얼굴은 매우 낮은 성능 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 주어진 응용 환경을 자세히 살핀 다음 그에 맞는 데이터베이스 확보는 아주 중요함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dirty="0"/>
          </a:p>
          <a:p>
            <a:r>
              <a:rPr lang="ko-KR" altLang="en-US" sz="2400" b="1" u="sng" dirty="0"/>
              <a:t>아주 많은 공개 데이터베이스</a:t>
            </a:r>
            <a:endParaRPr lang="en-US" altLang="ko-KR" sz="24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기계 학습의 초파리로 여겨지는 </a:t>
            </a:r>
            <a:r>
              <a:rPr lang="en-US" altLang="ko-KR" dirty="0"/>
              <a:t>3</a:t>
            </a:r>
            <a:r>
              <a:rPr lang="ko-KR" altLang="en-US" dirty="0"/>
              <a:t>가지 데이터베이스</a:t>
            </a:r>
            <a:r>
              <a:rPr lang="en-US" altLang="ko-KR" dirty="0"/>
              <a:t>: Iris, MNIST, ImageNet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위키피디아에서</a:t>
            </a:r>
            <a:r>
              <a:rPr lang="en-US" altLang="ko-KR" dirty="0"/>
              <a:t> ‘list of datasets for machine learning research’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UCI </a:t>
            </a:r>
            <a:r>
              <a:rPr lang="ko-KR" altLang="en-US" dirty="0" err="1"/>
              <a:t>리퍼지토리</a:t>
            </a:r>
            <a:r>
              <a:rPr lang="ko-KR" altLang="en-US" dirty="0"/>
              <a:t> </a:t>
            </a:r>
            <a:r>
              <a:rPr lang="en-US" altLang="ko-KR" dirty="0"/>
              <a:t>(2017</a:t>
            </a:r>
            <a:r>
              <a:rPr lang="ko-KR" altLang="en-US" dirty="0"/>
              <a:t>년</a:t>
            </a:r>
            <a:r>
              <a:rPr lang="en-US" altLang="ko-KR" dirty="0"/>
              <a:t>11</a:t>
            </a:r>
            <a:r>
              <a:rPr lang="ko-KR" altLang="en-US" dirty="0"/>
              <a:t>월 기준으로 </a:t>
            </a:r>
            <a:r>
              <a:rPr lang="en-US" altLang="ko-KR" dirty="0"/>
              <a:t>394</a:t>
            </a:r>
            <a:r>
              <a:rPr lang="ko-KR" altLang="en-US" dirty="0"/>
              <a:t>개 데이터베이스 제공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4888" y="432518"/>
            <a:ext cx="1130997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</a:p>
        </p:txBody>
      </p:sp>
    </p:spTree>
    <p:extLst>
      <p:ext uri="{BB962C8B-B14F-4D97-AF65-F5344CB8AC3E}">
        <p14:creationId xmlns:p14="http://schemas.microsoft.com/office/powerpoint/2010/main" val="42694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4BA445-74C9-45B3-A876-2AE2529C6BE6}"/>
              </a:ext>
            </a:extLst>
          </p:cNvPr>
          <p:cNvSpPr/>
          <p:nvPr/>
        </p:nvSpPr>
        <p:spPr>
          <a:xfrm>
            <a:off x="215318" y="1443841"/>
            <a:ext cx="1176136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 강한 인공지능 </a:t>
            </a:r>
            <a:r>
              <a:rPr lang="en-US" altLang="ko-K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(strong AI)</a:t>
            </a:r>
          </a:p>
          <a:p>
            <a:r>
              <a:rPr lang="en-US" altLang="ko-KR" dirty="0"/>
              <a:t> </a:t>
            </a:r>
            <a:r>
              <a:rPr lang="ko-KR" altLang="en-US" b="1" dirty="0"/>
              <a:t>사람</a:t>
            </a:r>
            <a:r>
              <a:rPr lang="ko-KR" altLang="en-US" dirty="0"/>
              <a:t>과 같은 지능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</a:t>
            </a:r>
            <a:r>
              <a:rPr lang="ko-KR" altLang="en-US" b="1" dirty="0"/>
              <a:t>마음</a:t>
            </a:r>
            <a:r>
              <a:rPr lang="ko-KR" altLang="en-US" dirty="0"/>
              <a:t>을 가지고 사람처럼 느끼면서 지능적으로 행동하는 기계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추론</a:t>
            </a:r>
            <a:r>
              <a:rPr lang="en-US" altLang="ko-KR" dirty="0"/>
              <a:t>, </a:t>
            </a:r>
            <a:r>
              <a:rPr lang="ko-KR" altLang="en-US" dirty="0"/>
              <a:t>문제해결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의사소통</a:t>
            </a:r>
            <a:r>
              <a:rPr lang="en-US" altLang="ko-KR" dirty="0"/>
              <a:t>, </a:t>
            </a:r>
            <a:r>
              <a:rPr lang="ko-KR" altLang="en-US" dirty="0"/>
              <a:t>자아 의식</a:t>
            </a:r>
            <a:r>
              <a:rPr lang="en-US" altLang="ko-KR" dirty="0"/>
              <a:t>(self-awareness), </a:t>
            </a:r>
            <a:r>
              <a:rPr lang="ko-KR" altLang="en-US" dirty="0"/>
              <a:t>감정</a:t>
            </a:r>
            <a:r>
              <a:rPr lang="en-US" altLang="ko-KR" dirty="0"/>
              <a:t>(sentiment), </a:t>
            </a:r>
            <a:r>
              <a:rPr lang="ko-KR" altLang="en-US" dirty="0"/>
              <a:t>지혜</a:t>
            </a:r>
            <a:r>
              <a:rPr lang="en-US" altLang="ko-KR" dirty="0"/>
              <a:t>(sapience), </a:t>
            </a:r>
            <a:r>
              <a:rPr lang="ko-KR" altLang="en-US" dirty="0"/>
              <a:t>양심</a:t>
            </a:r>
            <a:r>
              <a:rPr lang="en-US" altLang="ko-KR" dirty="0"/>
              <a:t>(conscience) </a:t>
            </a:r>
          </a:p>
          <a:p>
            <a:r>
              <a:rPr lang="en-US" altLang="ko-KR" dirty="0"/>
              <a:t>  </a:t>
            </a:r>
            <a:r>
              <a:rPr lang="ko-KR" altLang="en-US" b="1" dirty="0"/>
              <a:t>튜링 테스트 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 약한 인공지능 </a:t>
            </a:r>
            <a:r>
              <a:rPr lang="en-US" altLang="ko-K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(weak AI, narrow AI)</a:t>
            </a:r>
          </a:p>
          <a:p>
            <a:r>
              <a:rPr lang="en-US" altLang="ko-KR" dirty="0"/>
              <a:t>  </a:t>
            </a:r>
            <a:r>
              <a:rPr lang="ko-KR" altLang="en-US" b="1" u="sng" dirty="0">
                <a:solidFill>
                  <a:srgbClr val="FF0000"/>
                </a:solidFill>
              </a:rPr>
              <a:t>특정 문제를 </a:t>
            </a:r>
            <a:r>
              <a:rPr lang="ko-KR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</a:t>
            </a:r>
            <a:r>
              <a:rPr lang="ko-KR" altLang="en-US" dirty="0"/>
              <a:t>하는 지능적 행동</a:t>
            </a:r>
            <a:endParaRPr lang="en-US" altLang="ko-KR" dirty="0"/>
          </a:p>
          <a:p>
            <a:r>
              <a:rPr lang="ko-KR" altLang="en-US" dirty="0"/>
              <a:t>  사람의 지능적 행동을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흉내</a:t>
            </a:r>
            <a:r>
              <a:rPr lang="ko-KR" altLang="en-US" dirty="0"/>
              <a:t> 낼 수 있는 수준</a:t>
            </a:r>
            <a:endParaRPr lang="en-US" altLang="ko-KR" dirty="0"/>
          </a:p>
          <a:p>
            <a:r>
              <a:rPr lang="ko-KR" altLang="en-US" dirty="0"/>
              <a:t>  대부분의 인공지능 접근 방향 </a:t>
            </a:r>
            <a:endParaRPr lang="en-US" altLang="ko-KR" dirty="0"/>
          </a:p>
          <a:p>
            <a:r>
              <a:rPr lang="ko-KR" altLang="en-US" dirty="0"/>
              <a:t> 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중국인 방 사고실험</a:t>
            </a:r>
            <a:r>
              <a:rPr lang="en-US" altLang="ko-KR" dirty="0"/>
              <a:t>(Chinese room thought experiment)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9E31B-E8AF-4396-A2D4-501B91016F26}"/>
              </a:ext>
            </a:extLst>
          </p:cNvPr>
          <p:cNvSpPr/>
          <p:nvPr/>
        </p:nvSpPr>
        <p:spPr>
          <a:xfrm>
            <a:off x="504201" y="33654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인공지능</a:t>
            </a:r>
            <a:endParaRPr lang="ko-KR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2532048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33" y="541659"/>
            <a:ext cx="10675560" cy="194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90" y="279261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90" y="424887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52" y="547301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85924" y="305063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2000" dirty="0" err="1"/>
              <a:t>Setosa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950885" y="423802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Versicolor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32950" y="554141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Virginica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25" y="4249665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24" y="5499678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77" y="2737496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55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4" y="895000"/>
            <a:ext cx="11572148" cy="167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92" y="2672344"/>
            <a:ext cx="5327480" cy="39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63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3"/>
          <a:stretch/>
        </p:blipFill>
        <p:spPr bwMode="auto">
          <a:xfrm>
            <a:off x="1864288" y="2852936"/>
            <a:ext cx="8559708" cy="346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9247" y="595536"/>
            <a:ext cx="11265141" cy="2074520"/>
            <a:chOff x="369247" y="595536"/>
            <a:chExt cx="11265141" cy="207452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47" y="595536"/>
              <a:ext cx="11265141" cy="2019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6345936" y="1865376"/>
              <a:ext cx="5288452" cy="347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45008" y="2322584"/>
              <a:ext cx="469392" cy="347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84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7089968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25232" y="1100744"/>
            <a:ext cx="11780840" cy="1084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데이터베이스의 왜소한 크기</a:t>
            </a:r>
            <a:endParaRPr lang="en-US" altLang="ko-K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b="1" dirty="0"/>
              <a:t>MNIST: 28*28 </a:t>
            </a:r>
            <a:r>
              <a:rPr lang="ko-KR" altLang="en-US" b="1" dirty="0"/>
              <a:t>흑백 비트맵이라면 서로 다른 총 샘플 수는 </a:t>
            </a:r>
            <a:r>
              <a:rPr lang="en-US" altLang="ko-KR" b="1" dirty="0"/>
              <a:t>2</a:t>
            </a:r>
            <a:r>
              <a:rPr lang="en-US" altLang="ko-KR" b="1" baseline="30000" dirty="0"/>
              <a:t>784</a:t>
            </a:r>
            <a:r>
              <a:rPr lang="ko-KR" altLang="en-US" b="1" dirty="0"/>
              <a:t>가지이지만</a:t>
            </a:r>
            <a:r>
              <a:rPr lang="en-US" altLang="ko-KR" b="1" dirty="0"/>
              <a:t>, MNIST</a:t>
            </a:r>
            <a:r>
              <a:rPr lang="ko-KR" altLang="en-US" b="1" dirty="0"/>
              <a:t>는 고작 </a:t>
            </a:r>
            <a:r>
              <a:rPr lang="en-US" altLang="ko-KR" b="1" dirty="0"/>
              <a:t>6</a:t>
            </a:r>
            <a:r>
              <a:rPr lang="ko-KR" altLang="en-US" b="1" dirty="0"/>
              <a:t>만 개 샘플</a:t>
            </a:r>
            <a:endParaRPr lang="en-US" altLang="ko-KR" b="1" dirty="0"/>
          </a:p>
          <a:p>
            <a:endParaRPr lang="en-US" altLang="ko-KR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2493242" y="2359152"/>
            <a:ext cx="7300004" cy="3943296"/>
            <a:chOff x="2493242" y="2423160"/>
            <a:chExt cx="7300004" cy="394329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840" y="2423160"/>
              <a:ext cx="7108808" cy="3888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493242" y="6046416"/>
              <a:ext cx="7300004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방대한 특징 공간과 희소한 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32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691576" y="1451056"/>
            <a:ext cx="11159048" cy="3955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2400" dirty="0"/>
              <a:t>왜소한 데이터베이스로 어떻게 높은 성능을 달성하는가</a:t>
            </a:r>
            <a:r>
              <a:rPr lang="en-US" altLang="ko-KR" sz="2400" dirty="0"/>
              <a:t>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방대한 공간에서 실제 데이터가 발생하는 곳은 매우 작은 부분 </a:t>
            </a:r>
            <a:r>
              <a:rPr lang="ko-KR" altLang="en-US" dirty="0" err="1"/>
              <a:t>공간임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                 </a:t>
            </a:r>
            <a:r>
              <a:rPr lang="ko-KR" altLang="en-US" dirty="0"/>
              <a:t>와 같은 샘플의 발생 확률은 거의 </a:t>
            </a:r>
            <a:r>
              <a:rPr lang="en-US" altLang="ko-KR" dirty="0"/>
              <a:t>0</a:t>
            </a:r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매니폴드</a:t>
            </a:r>
            <a:r>
              <a:rPr lang="ko-KR" altLang="en-US" dirty="0"/>
              <a:t> 가정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                                       </a:t>
            </a:r>
            <a:r>
              <a:rPr lang="ko-KR" altLang="en-US" dirty="0"/>
              <a:t>와 같이</a:t>
            </a:r>
            <a:r>
              <a:rPr lang="en-US" altLang="ko-KR" dirty="0"/>
              <a:t>  </a:t>
            </a:r>
            <a:r>
              <a:rPr lang="ko-KR" altLang="en-US" dirty="0"/>
              <a:t>일정한 규칙에 따라 매끄럽게 변화</a:t>
            </a:r>
            <a:endParaRPr lang="en-US" altLang="ko-K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62" y="3124776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33" y="4681777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144016"/>
            <a:ext cx="756084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6468176" cy="5688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4</a:t>
            </a:r>
            <a:r>
              <a:rPr lang="ko-KR" altLang="en-US" sz="1800" dirty="0"/>
              <a:t>차원 이상의 </a:t>
            </a:r>
            <a:r>
              <a:rPr lang="ko-KR" altLang="en-US" sz="1800" dirty="0" err="1"/>
              <a:t>초공간</a:t>
            </a:r>
            <a:r>
              <a:rPr lang="en-US" altLang="ko-KR" sz="1800" baseline="90000" dirty="0"/>
              <a:t>hyper space</a:t>
            </a:r>
            <a:r>
              <a:rPr lang="ko-KR" altLang="en-US" sz="1800" dirty="0"/>
              <a:t>은 한꺼번에 가시화 불가능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800" dirty="0"/>
              <a:t>여러 가지 가시화 기법</a:t>
            </a:r>
            <a:endParaRPr lang="en-US" altLang="ko-KR" sz="1800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개씩 조합하여 여러 개의 그래프 그림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고차원 </a:t>
            </a:r>
            <a:r>
              <a:rPr lang="ko-KR" altLang="en-US" dirty="0">
                <a:sym typeface="Wingdings" pitchFamily="2" charset="2"/>
              </a:rPr>
              <a:t>공간을 </a:t>
            </a:r>
            <a:r>
              <a:rPr lang="ko-KR" altLang="en-US" dirty="0" err="1">
                <a:sym typeface="Wingdings" pitchFamily="2" charset="2"/>
              </a:rPr>
              <a:t>저차원으로</a:t>
            </a:r>
            <a:r>
              <a:rPr lang="ko-KR" altLang="en-US" dirty="0">
                <a:sym typeface="Wingdings" pitchFamily="2" charset="2"/>
              </a:rPr>
              <a:t> 변환하는 기법들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    </a:t>
            </a:r>
            <a:r>
              <a:rPr lang="ko-KR" altLang="en-US" dirty="0">
                <a:sym typeface="Wingdings" pitchFamily="2" charset="2"/>
              </a:rPr>
              <a:t>주성분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분석</a:t>
            </a:r>
            <a:r>
              <a:rPr lang="en-US" altLang="ko-KR" dirty="0">
                <a:sym typeface="Wingdings" pitchFamily="2" charset="2"/>
              </a:rPr>
              <a:t>(PCA, Principal component analysis)</a:t>
            </a:r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5"/>
          <a:stretch/>
        </p:blipFill>
        <p:spPr bwMode="auto">
          <a:xfrm>
            <a:off x="6647688" y="1072591"/>
            <a:ext cx="5139312" cy="528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94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756084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 txBox="1">
                <a:spLocks/>
              </p:cNvSpPr>
              <p:nvPr/>
            </p:nvSpPr>
            <p:spPr>
              <a:xfrm>
                <a:off x="179512" y="1091600"/>
                <a:ext cx="8784976" cy="15510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ko-KR" altLang="en-US" sz="2800" dirty="0"/>
                  <a:t>선형 회귀 문제</a:t>
                </a:r>
                <a:endParaRPr lang="en-US" altLang="ko-KR" sz="2800" dirty="0"/>
              </a:p>
              <a:p>
                <a:pPr lvl="1"/>
                <a:r>
                  <a:rPr lang="ko-KR" altLang="en-US" dirty="0"/>
                  <a:t>직선 모델 사용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개의 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91600"/>
                <a:ext cx="8784976" cy="1551016"/>
              </a:xfrm>
              <a:prstGeom prst="rect">
                <a:avLst/>
              </a:prstGeom>
              <a:blipFill>
                <a:blip r:embed="rId2"/>
                <a:stretch>
                  <a:fillRect l="-1387" t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 bwMode="auto">
          <a:xfrm>
            <a:off x="875204" y="2752344"/>
            <a:ext cx="5258896" cy="39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76" b="-6869"/>
          <a:stretch/>
        </p:blipFill>
        <p:spPr bwMode="auto">
          <a:xfrm>
            <a:off x="1187625" y="2115712"/>
            <a:ext cx="1592152" cy="325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134100" y="3108960"/>
                <a:ext cx="5702808" cy="2317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ko-KR" altLang="en-US" dirty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설정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최적해 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3108960"/>
                <a:ext cx="5702808" cy="2317622"/>
              </a:xfrm>
              <a:prstGeom prst="rect">
                <a:avLst/>
              </a:prstGeom>
              <a:blipFill>
                <a:blip r:embed="rId5"/>
                <a:stretch>
                  <a:fillRect l="-1068" t="-2368" r="-321" b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0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 txBox="1">
                <a:spLocks/>
              </p:cNvSpPr>
              <p:nvPr/>
            </p:nvSpPr>
            <p:spPr>
              <a:xfrm>
                <a:off x="426400" y="1237904"/>
                <a:ext cx="7117400" cy="4605112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vert="horz" lIns="91440" tIns="45720" rIns="91440" bIns="45720" rtlCol="0" anchor="t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u="sng" dirty="0"/>
                  <a:t>목적 함수</a:t>
                </a:r>
                <a:r>
                  <a:rPr lang="en-US" altLang="ko-KR" sz="2400" b="1" u="sng" baseline="30000" dirty="0"/>
                  <a:t>objective function (</a:t>
                </a:r>
                <a:r>
                  <a:rPr lang="ko-KR" altLang="en-US" sz="2400" b="1" u="sng" dirty="0"/>
                  <a:t>또는</a:t>
                </a:r>
                <a:r>
                  <a:rPr lang="en-US" altLang="ko-KR" sz="2400" b="1" u="sng" dirty="0"/>
                  <a:t> </a:t>
                </a:r>
                <a:r>
                  <a:rPr lang="ko-KR" altLang="en-US" sz="2400" b="1" u="sng" dirty="0"/>
                  <a:t>비용 함수</a:t>
                </a:r>
                <a:r>
                  <a:rPr lang="en-US" altLang="ko-KR" sz="2400" b="1" u="sng" baseline="30000" dirty="0"/>
                  <a:t>cost function</a:t>
                </a:r>
                <a:r>
                  <a:rPr lang="en-US" altLang="ko-KR" sz="2400" b="1" u="sng" dirty="0"/>
                  <a:t>)</a:t>
                </a:r>
                <a:endParaRPr lang="en-US" altLang="ko-KR" sz="2400" b="1" u="sng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회귀를 위한 목적 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  : </a:t>
                </a:r>
                <a:r>
                  <a:rPr lang="ko-KR" altLang="en-US" dirty="0" err="1"/>
                  <a:t>예측함수의</a:t>
                </a:r>
                <a:r>
                  <a:rPr lang="ko-KR" altLang="en-US" dirty="0"/>
                  <a:t> 출력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예측함수가</a:t>
                </a:r>
                <a:r>
                  <a:rPr lang="ko-KR" altLang="en-US" dirty="0"/>
                  <a:t> 맞추어야 하는 </a:t>
                </a:r>
                <a:r>
                  <a:rPr lang="ko-KR" altLang="en-US" dirty="0" err="1"/>
                  <a:t>목푯값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altLang="ko-KR" i="1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오차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solidFill>
                    <a:srgbClr val="0000FF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>
                    <a:solidFill>
                      <a:srgbClr val="0000FF"/>
                    </a:solidFill>
                  </a:rPr>
                  <a:t>MSE(mean squared error)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0" y="1237904"/>
                <a:ext cx="7117400" cy="4605112"/>
              </a:xfrm>
              <a:prstGeom prst="rect">
                <a:avLst/>
              </a:prstGeom>
              <a:blipFill>
                <a:blip r:embed="rId2"/>
                <a:stretch>
                  <a:fillRect l="-1282" t="-923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1"/>
          <a:stretch/>
        </p:blipFill>
        <p:spPr bwMode="auto">
          <a:xfrm>
            <a:off x="2287193" y="2639192"/>
            <a:ext cx="3400376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359972" y="4395221"/>
                <a:ext cx="5702808" cy="2317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ko-KR" altLang="en-US" dirty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설정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</a:t>
                </a: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b="1" dirty="0">
                    <a:solidFill>
                      <a:srgbClr val="FF0000"/>
                    </a:solidFill>
                    <a:sym typeface="Wingdings" pitchFamily="2" charset="2"/>
                  </a:rPr>
                  <a:t>최적해 </a:t>
                </a:r>
                <a:r>
                  <a:rPr lang="en-US" altLang="ko-KR" b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l-GR" altLang="ko-KR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𝜣</m:t>
                        </m:r>
                      </m:e>
                    </m:acc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4395221"/>
                <a:ext cx="5702808" cy="2317622"/>
              </a:xfrm>
              <a:prstGeom prst="rect">
                <a:avLst/>
              </a:prstGeom>
              <a:blipFill>
                <a:blip r:embed="rId4"/>
                <a:stretch>
                  <a:fillRect l="-959" t="-2094" r="-213" b="-2880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5"/>
          <p:cNvSpPr/>
          <p:nvPr/>
        </p:nvSpPr>
        <p:spPr>
          <a:xfrm rot="2417651">
            <a:off x="5648528" y="3915887"/>
            <a:ext cx="769056" cy="404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92864" y="6343511"/>
                <a:ext cx="2969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&gt;</m:t>
                    </m:r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864" y="6343511"/>
                <a:ext cx="2969916" cy="369332"/>
              </a:xfrm>
              <a:prstGeom prst="rect">
                <a:avLst/>
              </a:prstGeom>
              <a:blipFill>
                <a:blip r:embed="rId5"/>
                <a:stretch>
                  <a:fillRect l="-2053" t="-11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2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756084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예제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r="17264" b="9996"/>
          <a:stretch/>
        </p:blipFill>
        <p:spPr bwMode="auto">
          <a:xfrm>
            <a:off x="264081" y="914400"/>
            <a:ext cx="2698576" cy="217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3635944" y="692696"/>
                <a:ext cx="5791520" cy="11989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/>
                  <a:t>훈련집합 </a:t>
                </a:r>
                <a:endParaRPr lang="en-US" altLang="ko-KR" sz="2000" dirty="0"/>
              </a:p>
              <a:p>
                <a:pPr marL="447675"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447675"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초기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0.1,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라 가정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944" y="692696"/>
                <a:ext cx="5791520" cy="1198928"/>
              </a:xfrm>
              <a:prstGeom prst="rect">
                <a:avLst/>
              </a:prstGeom>
              <a:blipFill>
                <a:blip r:embed="rId3"/>
                <a:stretch>
                  <a:fillRect l="-1052" t="-9694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8036" y="2211704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036" y="2211704"/>
                <a:ext cx="1152128" cy="457200"/>
              </a:xfrm>
              <a:prstGeom prst="rect">
                <a:avLst/>
              </a:prstGeom>
              <a:blipFill>
                <a:blip r:embed="rId4"/>
                <a:stretch>
                  <a:fillRect l="-2116" r="-37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165942" y="3201469"/>
                <a:ext cx="5088444" cy="455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/>
                  <a:t>을</a:t>
                </a:r>
                <a:r>
                  <a:rPr lang="ko-KR" altLang="en-US" dirty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가 되었다고 가정</a:t>
                </a:r>
                <a:r>
                  <a:rPr lang="en-US" altLang="ko-KR" baseline="30000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42" y="3201469"/>
                <a:ext cx="5088444" cy="455061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67180" y="3969679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80" y="3969679"/>
                <a:ext cx="1152128" cy="457200"/>
              </a:xfrm>
              <a:prstGeom prst="rect">
                <a:avLst/>
              </a:prstGeom>
              <a:blipFill>
                <a:blip r:embed="rId6"/>
                <a:stretch>
                  <a:fillRect l="-1587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165942" y="5073134"/>
                <a:ext cx="5039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를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0.5,2.0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가 되었다고 가정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42" y="5073134"/>
                <a:ext cx="5039265" cy="369332"/>
              </a:xfrm>
              <a:prstGeom prst="rect">
                <a:avLst/>
              </a:prstGeom>
              <a:blipFill>
                <a:blip r:embed="rId7"/>
                <a:stretch>
                  <a:fillRect t="-8197" r="-24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567180" y="5987534"/>
                <a:ext cx="1195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  <a:ea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i="1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/>
                        </a:rPr>
                        <m:t> ?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80" y="5987534"/>
                <a:ext cx="1195007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1"/>
          <a:stretch/>
        </p:blipFill>
        <p:spPr bwMode="auto">
          <a:xfrm>
            <a:off x="376097" y="4509016"/>
            <a:ext cx="3400376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946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4" y="656088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78472" y="1083484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72" y="1083484"/>
                <a:ext cx="1152128" cy="457200"/>
              </a:xfrm>
              <a:prstGeom prst="rect">
                <a:avLst/>
              </a:prstGeom>
              <a:blipFill>
                <a:blip r:embed="rId3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/>
          <p:cNvCxnSpPr/>
          <p:nvPr/>
        </p:nvCxnSpPr>
        <p:spPr>
          <a:xfrm flipV="1">
            <a:off x="5486384" y="1312085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33534" y="265748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34" y="2657488"/>
                <a:ext cx="1152128" cy="457200"/>
              </a:xfrm>
              <a:prstGeom prst="rect">
                <a:avLst/>
              </a:prstGeom>
              <a:blipFill>
                <a:blip r:embed="rId4"/>
                <a:stretch>
                  <a:fillRect l="-529" r="-6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531158" y="2890062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3" y="2310024"/>
            <a:ext cx="4836009" cy="126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2992379" y="4198742"/>
            <a:ext cx="6301730" cy="2473532"/>
            <a:chOff x="2992379" y="4198742"/>
            <a:chExt cx="6301730" cy="247353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379" y="4198742"/>
              <a:ext cx="6301730" cy="2275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2992379" y="6323833"/>
              <a:ext cx="6301730" cy="348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u="sng" dirty="0">
                  <a:solidFill>
                    <a:schemeClr val="tx1"/>
                  </a:solidFill>
                </a:rPr>
                <a:t>목적</a:t>
              </a:r>
              <a:r>
                <a:rPr lang="en-US" altLang="ko-KR" sz="1600" b="1" u="sng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b="1" u="sng" dirty="0">
                  <a:solidFill>
                    <a:schemeClr val="tx1"/>
                  </a:solidFill>
                </a:rPr>
                <a:t>함수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87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4201" y="336542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u="sng" dirty="0"/>
              <a:t>기계 학습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42867" y="1793778"/>
            <a:ext cx="79766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/>
              <a:t>예측</a:t>
            </a:r>
            <a:r>
              <a:rPr lang="en-US" altLang="ko-KR" sz="4400" b="1" baseline="30000" dirty="0"/>
              <a:t>prediction</a:t>
            </a:r>
            <a:r>
              <a:rPr lang="ko-KR" altLang="en-US" sz="4400" b="1" dirty="0"/>
              <a:t> 문제</a:t>
            </a:r>
            <a:endParaRPr lang="en-US" altLang="ko-KR" sz="4400" b="1" dirty="0"/>
          </a:p>
          <a:p>
            <a:endParaRPr lang="en-US" altLang="ko-KR" sz="3600" b="1" dirty="0"/>
          </a:p>
          <a:p>
            <a:pPr marL="800100" lvl="1" indent="-342900">
              <a:buFontTx/>
              <a:buChar char="-"/>
            </a:pPr>
            <a:r>
              <a:rPr lang="ko-KR" altLang="en-US" sz="3600" b="1" dirty="0">
                <a:solidFill>
                  <a:srgbClr val="FF0000"/>
                </a:solidFill>
              </a:rPr>
              <a:t>회귀</a:t>
            </a:r>
            <a:r>
              <a:rPr lang="en-US" altLang="ko-KR" sz="3600" b="1" baseline="30000" dirty="0">
                <a:solidFill>
                  <a:srgbClr val="FF0000"/>
                </a:solidFill>
              </a:rPr>
              <a:t>regression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-"/>
            </a:pPr>
            <a:endParaRPr lang="en-US" altLang="ko-KR" sz="2800" dirty="0"/>
          </a:p>
          <a:p>
            <a:pPr marL="800100" lvl="1" indent="-342900">
              <a:buFontTx/>
              <a:buChar char="-"/>
            </a:pPr>
            <a:endParaRPr lang="en-US" altLang="ko-KR" sz="2800" dirty="0"/>
          </a:p>
          <a:p>
            <a:pPr marL="800100" lvl="1" indent="-342900">
              <a:buFontTx/>
              <a:buChar char="-"/>
            </a:pPr>
            <a:r>
              <a:rPr lang="ko-KR" altLang="en-US" sz="3600" b="1" dirty="0">
                <a:solidFill>
                  <a:srgbClr val="FF0000"/>
                </a:solidFill>
              </a:rPr>
              <a:t>분류</a:t>
            </a:r>
            <a:r>
              <a:rPr lang="en-US" altLang="ko-KR" sz="3600" b="1" baseline="30000" dirty="0">
                <a:solidFill>
                  <a:srgbClr val="FF0000"/>
                </a:solidFill>
              </a:rPr>
              <a:t>classification</a:t>
            </a:r>
            <a:endParaRPr lang="en-US" altLang="ko-KR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52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2"/>
          <a:stretch/>
        </p:blipFill>
        <p:spPr bwMode="auto">
          <a:xfrm>
            <a:off x="3799522" y="1453436"/>
            <a:ext cx="4687441" cy="160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66" y="3474720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2766" y="3474720"/>
            <a:ext cx="27284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기계 학습 알고리즘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7102" y="668555"/>
            <a:ext cx="27284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기계 학습</a:t>
            </a:r>
          </a:p>
        </p:txBody>
      </p:sp>
    </p:spTree>
    <p:extLst>
      <p:ext uri="{BB962C8B-B14F-4D97-AF65-F5344CB8AC3E}">
        <p14:creationId xmlns:p14="http://schemas.microsoft.com/office/powerpoint/2010/main" val="1496187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7374" y="222175"/>
            <a:ext cx="390957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퍼셉트론</a:t>
            </a:r>
            <a:r>
              <a:rPr lang="en-US" altLang="ko-KR" sz="3600" b="1" baseline="30000" dirty="0">
                <a:solidFill>
                  <a:srgbClr val="FF0000"/>
                </a:solidFill>
              </a:rPr>
              <a:t>Perceptron</a:t>
            </a:r>
            <a:endParaRPr lang="ko-KR" altLang="en-US" sz="3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B9CBF8-5484-4A17-8B4F-2C3BD9410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9" b="20306"/>
          <a:stretch/>
        </p:blipFill>
        <p:spPr bwMode="auto">
          <a:xfrm>
            <a:off x="1006652" y="1757020"/>
            <a:ext cx="6079669" cy="379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232D388-443C-4036-988A-9B680A58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b="20306"/>
          <a:stretch/>
        </p:blipFill>
        <p:spPr bwMode="auto">
          <a:xfrm>
            <a:off x="7369060" y="1309937"/>
            <a:ext cx="3949186" cy="302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6DD05D-025D-4B52-9D50-F2CF0D350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7"/>
          <a:stretch/>
        </p:blipFill>
        <p:spPr bwMode="auto">
          <a:xfrm>
            <a:off x="7086321" y="4876570"/>
            <a:ext cx="4322617" cy="120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81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퍼셉트론 | DataLatte's IT Blog">
            <a:extLst>
              <a:ext uri="{FF2B5EF4-FFF2-40B4-BE49-F238E27FC236}">
                <a16:creationId xmlns:a16="http://schemas.microsoft.com/office/drawing/2014/main" id="{EC2CD784-4528-4BD6-820A-95162D79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71" y="1358565"/>
            <a:ext cx="8879457" cy="48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4551E-E723-458C-8429-D423FACA5B48}"/>
              </a:ext>
            </a:extLst>
          </p:cNvPr>
          <p:cNvSpPr txBox="1"/>
          <p:nvPr/>
        </p:nvSpPr>
        <p:spPr>
          <a:xfrm>
            <a:off x="317374" y="222175"/>
            <a:ext cx="390957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퍼셉트론</a:t>
            </a:r>
            <a:r>
              <a:rPr lang="en-US" altLang="ko-KR" sz="3600" b="1" baseline="30000" dirty="0">
                <a:solidFill>
                  <a:srgbClr val="FF0000"/>
                </a:solidFill>
              </a:rPr>
              <a:t>Perceptron</a:t>
            </a:r>
            <a:endParaRPr lang="ko-KR" altLang="en-US" sz="3600" b="1" baseline="30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7BAE06-5A70-4D5B-ABFA-30EDFE34D2F5}"/>
                  </a:ext>
                </a:extLst>
              </p:cNvPr>
              <p:cNvSpPr txBox="1"/>
              <p:nvPr/>
            </p:nvSpPr>
            <p:spPr>
              <a:xfrm>
                <a:off x="2260600" y="1866901"/>
                <a:ext cx="2794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7BAE06-5A70-4D5B-ABFA-30EDFE34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00" y="1866901"/>
                <a:ext cx="279400" cy="369332"/>
              </a:xfrm>
              <a:prstGeom prst="rect">
                <a:avLst/>
              </a:prstGeom>
              <a:blipFill>
                <a:blip r:embed="rId3"/>
                <a:stretch>
                  <a:fillRect l="-8696" r="-1521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DCC96-7AFA-4DE5-A382-D3D990586D8E}"/>
                  </a:ext>
                </a:extLst>
              </p:cNvPr>
              <p:cNvSpPr txBox="1"/>
              <p:nvPr/>
            </p:nvSpPr>
            <p:spPr>
              <a:xfrm>
                <a:off x="2254250" y="2856985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DCC96-7AFA-4DE5-A382-D3D99058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50" y="2856985"/>
                <a:ext cx="279400" cy="246221"/>
              </a:xfrm>
              <a:prstGeom prst="rect">
                <a:avLst/>
              </a:prstGeom>
              <a:blipFill>
                <a:blip r:embed="rId4"/>
                <a:stretch>
                  <a:fillRect l="-6522" r="-21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56DE7-4809-41F1-99ED-B4F2E8E19A31}"/>
                  </a:ext>
                </a:extLst>
              </p:cNvPr>
              <p:cNvSpPr txBox="1"/>
              <p:nvPr/>
            </p:nvSpPr>
            <p:spPr>
              <a:xfrm>
                <a:off x="2272159" y="3787697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56DE7-4809-41F1-99ED-B4F2E8E19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159" y="3787697"/>
                <a:ext cx="279400" cy="246221"/>
              </a:xfrm>
              <a:prstGeom prst="rect">
                <a:avLst/>
              </a:prstGeom>
              <a:blipFill>
                <a:blip r:embed="rId5"/>
                <a:stretch>
                  <a:fillRect l="-6522" r="-4348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BACCA-2FF5-43A4-B6D8-577E192A55E0}"/>
                  </a:ext>
                </a:extLst>
              </p:cNvPr>
              <p:cNvSpPr txBox="1"/>
              <p:nvPr/>
            </p:nvSpPr>
            <p:spPr>
              <a:xfrm>
                <a:off x="2254250" y="5215115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BACCA-2FF5-43A4-B6D8-577E192A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50" y="5215115"/>
                <a:ext cx="279400" cy="246221"/>
              </a:xfrm>
              <a:prstGeom prst="rect">
                <a:avLst/>
              </a:prstGeom>
              <a:blipFill>
                <a:blip r:embed="rId6"/>
                <a:stretch>
                  <a:fillRect l="-10870" r="-2174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38B977-D4F8-43DF-B4C9-77D4C7F27501}"/>
                  </a:ext>
                </a:extLst>
              </p:cNvPr>
              <p:cNvSpPr txBox="1"/>
              <p:nvPr/>
            </p:nvSpPr>
            <p:spPr>
              <a:xfrm>
                <a:off x="3929635" y="3103206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38B977-D4F8-43DF-B4C9-77D4C7F2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35" y="3103206"/>
                <a:ext cx="279400" cy="246221"/>
              </a:xfrm>
              <a:prstGeom prst="rect">
                <a:avLst/>
              </a:prstGeom>
              <a:blipFill>
                <a:blip r:embed="rId7"/>
                <a:stretch>
                  <a:fillRect l="-15556" r="-888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754931-0BA7-4E47-9573-C98170D4F4EE}"/>
                  </a:ext>
                </a:extLst>
              </p:cNvPr>
              <p:cNvSpPr txBox="1"/>
              <p:nvPr/>
            </p:nvSpPr>
            <p:spPr>
              <a:xfrm>
                <a:off x="3947544" y="3787697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754931-0BA7-4E47-9573-C98170D4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544" y="3787697"/>
                <a:ext cx="279400" cy="246221"/>
              </a:xfrm>
              <a:prstGeom prst="rect">
                <a:avLst/>
              </a:prstGeom>
              <a:blipFill>
                <a:blip r:embed="rId8"/>
                <a:stretch>
                  <a:fillRect l="-15556" r="-11111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B3FBE6-45D0-4C52-887A-BA4E18BCDE7E}"/>
                  </a:ext>
                </a:extLst>
              </p:cNvPr>
              <p:cNvSpPr txBox="1"/>
              <p:nvPr/>
            </p:nvSpPr>
            <p:spPr>
              <a:xfrm>
                <a:off x="3929635" y="4717149"/>
                <a:ext cx="2794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B3FBE6-45D0-4C52-887A-BA4E18BCD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35" y="4717149"/>
                <a:ext cx="279400" cy="246221"/>
              </a:xfrm>
              <a:prstGeom prst="rect">
                <a:avLst/>
              </a:prstGeom>
              <a:blipFill>
                <a:blip r:embed="rId9"/>
                <a:stretch>
                  <a:fillRect l="-17778" r="-11111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ED53A-BCE5-4510-AA32-39680B3B68E1}"/>
                  </a:ext>
                </a:extLst>
              </p:cNvPr>
              <p:cNvSpPr txBox="1"/>
              <p:nvPr/>
            </p:nvSpPr>
            <p:spPr>
              <a:xfrm>
                <a:off x="7312195" y="4096794"/>
                <a:ext cx="5997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ED53A-BCE5-4510-AA32-39680B3B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95" y="4096794"/>
                <a:ext cx="599715" cy="369332"/>
              </a:xfrm>
              <a:prstGeom prst="rect">
                <a:avLst/>
              </a:prstGeom>
              <a:blipFill>
                <a:blip r:embed="rId10"/>
                <a:stretch>
                  <a:fillRect l="-5102" r="-15306" b="-40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7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7374" y="222175"/>
            <a:ext cx="390957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퍼셉트론</a:t>
            </a:r>
            <a:r>
              <a:rPr lang="en-US" altLang="ko-KR" sz="3600" b="1" baseline="30000" dirty="0">
                <a:solidFill>
                  <a:srgbClr val="FF0000"/>
                </a:solidFill>
              </a:rPr>
              <a:t>Perceptron</a:t>
            </a:r>
            <a:endParaRPr lang="ko-KR" altLang="en-US" sz="3600" b="1" baseline="300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16F326-816E-4BB8-A14B-2430DC1A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00" y="1603055"/>
            <a:ext cx="7058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6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593" y="445988"/>
            <a:ext cx="98782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현실적인 상황</a:t>
            </a:r>
            <a:endParaRPr lang="en-US" altLang="ko-KR" sz="3600" dirty="0"/>
          </a:p>
          <a:p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지금까지는 데이터가 선형을 이루는 아주 단순한 상황을 고려함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실제 세계는 선형이 아니며 잡음이 섞임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비선형</a:t>
            </a:r>
            <a:r>
              <a:rPr lang="ko-KR" altLang="en-US" sz="2400" dirty="0">
                <a:sym typeface="Wingdings" pitchFamily="2" charset="2"/>
              </a:rPr>
              <a:t> 모델이 필요</a:t>
            </a:r>
            <a:endParaRPr lang="en-US" altLang="ko-KR" sz="2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4181168" y="2444280"/>
            <a:ext cx="3933572" cy="4275170"/>
            <a:chOff x="4181168" y="2582830"/>
            <a:chExt cx="3933572" cy="427517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169" y="2582830"/>
              <a:ext cx="3933571" cy="4275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181168" y="6313205"/>
              <a:ext cx="393357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선형 모델의 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0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31913" y="296416"/>
            <a:ext cx="997587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 선택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 dirty="0" err="1">
                <a:solidFill>
                  <a:srgbClr val="FF0000"/>
                </a:solidFill>
              </a:rPr>
              <a:t>과소적합</a:t>
            </a:r>
            <a:r>
              <a:rPr lang="en-US" altLang="ko-KR" b="1" baseline="90000" dirty="0">
                <a:solidFill>
                  <a:srgbClr val="FF0000"/>
                </a:solidFill>
              </a:rPr>
              <a:t>underfitting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/ </a:t>
            </a:r>
            <a:r>
              <a:rPr lang="ko-KR" altLang="en-US" b="1" dirty="0" err="1">
                <a:solidFill>
                  <a:srgbClr val="FF0000"/>
                </a:solidFill>
              </a:rPr>
              <a:t>과잉적합</a:t>
            </a:r>
            <a:r>
              <a:rPr lang="en-US" altLang="ko-KR" b="1" baseline="90000" dirty="0">
                <a:solidFill>
                  <a:srgbClr val="FF0000"/>
                </a:solidFill>
              </a:rPr>
              <a:t>overfitting</a:t>
            </a:r>
            <a:endParaRPr lang="ko-KR" altLang="en-US" b="1" baseline="90000" dirty="0">
              <a:solidFill>
                <a:srgbClr val="FF0000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004" y="914371"/>
            <a:ext cx="11299492" cy="2202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</a:t>
            </a:r>
            <a:r>
              <a:rPr lang="ko-KR" altLang="en-US" sz="2400" dirty="0"/>
              <a:t>차 모델 </a:t>
            </a:r>
            <a:r>
              <a:rPr lang="en-US" altLang="ko-KR" sz="2400" dirty="0"/>
              <a:t>: </a:t>
            </a:r>
            <a:r>
              <a:rPr lang="ko-KR" altLang="en-US" sz="2400" dirty="0" err="1">
                <a:solidFill>
                  <a:srgbClr val="0000FF"/>
                </a:solidFill>
              </a:rPr>
              <a:t>과소적합</a:t>
            </a:r>
            <a:endParaRPr lang="en-US" altLang="ko-KR" sz="2400" dirty="0">
              <a:solidFill>
                <a:srgbClr val="0000FF"/>
              </a:solidFill>
            </a:endParaRPr>
          </a:p>
          <a:p>
            <a:pPr lvl="1"/>
            <a:r>
              <a:rPr lang="ko-KR" altLang="en-US" sz="2000" dirty="0"/>
              <a:t>모델의 </a:t>
            </a:r>
            <a:r>
              <a:rPr lang="en-US" altLang="ko-KR" sz="2000" dirty="0"/>
              <a:t>‘</a:t>
            </a:r>
            <a:r>
              <a:rPr lang="ko-KR" altLang="en-US" sz="2000" dirty="0"/>
              <a:t>용량이 작아</a:t>
            </a:r>
            <a:r>
              <a:rPr lang="en-US" altLang="ko-KR" sz="2000" dirty="0"/>
              <a:t>’</a:t>
            </a:r>
            <a:r>
              <a:rPr lang="ko-KR" altLang="en-US" sz="2000" dirty="0"/>
              <a:t> 오차가 클 수밖에 없는 현상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r>
              <a:rPr lang="ko-KR" altLang="en-US" sz="2400" dirty="0"/>
              <a:t>비선형 모델을 사용하는 대안</a:t>
            </a:r>
            <a:endParaRPr lang="en-US" altLang="ko-KR" sz="2400" dirty="0"/>
          </a:p>
          <a:p>
            <a:pPr lvl="1"/>
            <a:r>
              <a:rPr lang="en-US" altLang="ko-KR" sz="2000" dirty="0"/>
              <a:t>2</a:t>
            </a:r>
            <a:r>
              <a:rPr lang="ko-KR" altLang="en-US" sz="2000" dirty="0"/>
              <a:t>차</a:t>
            </a:r>
            <a:r>
              <a:rPr lang="en-US" altLang="ko-KR" sz="2000" dirty="0"/>
              <a:t>, 3</a:t>
            </a:r>
            <a:r>
              <a:rPr lang="ko-KR" altLang="en-US" sz="2000" dirty="0"/>
              <a:t>차</a:t>
            </a:r>
            <a:r>
              <a:rPr lang="en-US" altLang="ko-KR" sz="2000" dirty="0"/>
              <a:t>, 4</a:t>
            </a:r>
            <a:r>
              <a:rPr lang="ko-KR" altLang="en-US" sz="2000" dirty="0"/>
              <a:t>차</a:t>
            </a:r>
            <a:r>
              <a:rPr lang="en-US" altLang="ko-KR" sz="2000" dirty="0"/>
              <a:t>, 12</a:t>
            </a:r>
            <a:r>
              <a:rPr lang="ko-KR" altLang="en-US" sz="2000" dirty="0"/>
              <a:t>차는 다항식 곡선을 선택한 예</a:t>
            </a:r>
            <a:endParaRPr lang="en-US" altLang="ko-KR" sz="2000" dirty="0"/>
          </a:p>
          <a:p>
            <a:pPr lvl="1"/>
            <a:r>
              <a:rPr lang="en-US" altLang="ko-KR" sz="2000" dirty="0"/>
              <a:t>1</a:t>
            </a:r>
            <a:r>
              <a:rPr lang="ko-KR" altLang="en-US" sz="2000" dirty="0"/>
              <a:t>차</a:t>
            </a:r>
            <a:r>
              <a:rPr lang="en-US" altLang="ko-KR" sz="2000" dirty="0"/>
              <a:t>(</a:t>
            </a:r>
            <a:r>
              <a:rPr lang="ko-KR" altLang="en-US" sz="2000" dirty="0"/>
              <a:t>선형</a:t>
            </a:r>
            <a:r>
              <a:rPr lang="en-US" altLang="ko-KR" sz="2000" dirty="0"/>
              <a:t>)</a:t>
            </a:r>
            <a:r>
              <a:rPr lang="ko-KR" altLang="en-US" sz="2000" dirty="0"/>
              <a:t>에 비해 오차가 크게 감소함</a:t>
            </a:r>
            <a:endParaRPr lang="en-US" altLang="ko-KR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7"/>
          <a:stretch/>
        </p:blipFill>
        <p:spPr bwMode="auto">
          <a:xfrm>
            <a:off x="387414" y="3262936"/>
            <a:ext cx="11521082" cy="353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125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93366" y="188279"/>
            <a:ext cx="11832379" cy="2180843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>
                <a:solidFill>
                  <a:srgbClr val="0000FF"/>
                </a:solidFill>
              </a:rPr>
              <a:t>과잉적합</a:t>
            </a:r>
            <a:endParaRPr lang="en-US" altLang="ko-KR" sz="3600" dirty="0">
              <a:solidFill>
                <a:srgbClr val="0000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12</a:t>
            </a:r>
            <a:r>
              <a:rPr lang="ko-KR" altLang="en-US" sz="2000" dirty="0"/>
              <a:t>차 다항식 곡선을 채택한다면 </a:t>
            </a:r>
            <a:r>
              <a:rPr lang="ko-KR" altLang="en-US" sz="2000" dirty="0" err="1"/>
              <a:t>훈련집합에</a:t>
            </a:r>
            <a:r>
              <a:rPr lang="ko-KR" altLang="en-US" sz="2000" dirty="0"/>
              <a:t> 대해 거의 완벽하게 </a:t>
            </a:r>
            <a:r>
              <a:rPr lang="ko-KR" altLang="en-US" sz="2000" dirty="0" err="1"/>
              <a:t>근사화함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하지만 </a:t>
            </a:r>
            <a:r>
              <a:rPr lang="en-US" altLang="ko-KR" sz="2000" dirty="0"/>
              <a:t>‘</a:t>
            </a:r>
            <a:r>
              <a:rPr lang="ko-KR" altLang="en-US" sz="2000" dirty="0"/>
              <a:t>새로운</a:t>
            </a:r>
            <a:r>
              <a:rPr lang="en-US" altLang="ko-KR" sz="2000" dirty="0"/>
              <a:t>’ </a:t>
            </a:r>
            <a:r>
              <a:rPr lang="ko-KR" altLang="en-US" sz="2000" dirty="0"/>
              <a:t>데이터를 예측한다면 큰 문제 발생 </a:t>
            </a:r>
            <a:endParaRPr lang="en-US" altLang="ko-KR" sz="2000" dirty="0"/>
          </a:p>
          <a:p>
            <a:pPr lvl="2"/>
            <a:r>
              <a:rPr lang="en-US" altLang="ko-KR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20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sz="2000" dirty="0"/>
              <a:t>에서 빨간 막대 근방을 예측해야 하지만 빨간 점을 예측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이유는</a:t>
            </a:r>
            <a:r>
              <a:rPr lang="en-US" altLang="ko-KR" sz="2000" dirty="0"/>
              <a:t> ‘</a:t>
            </a:r>
            <a:r>
              <a:rPr lang="ko-KR" altLang="en-US" sz="2000" dirty="0"/>
              <a:t>용량이 크기</a:t>
            </a:r>
            <a:r>
              <a:rPr lang="en-US" altLang="ko-KR" sz="2000" dirty="0"/>
              <a:t>’</a:t>
            </a:r>
            <a:r>
              <a:rPr lang="ko-KR" altLang="en-US" sz="2000" dirty="0"/>
              <a:t> 때문</a:t>
            </a:r>
            <a:r>
              <a:rPr lang="en-US" altLang="ko-KR" sz="2000" dirty="0"/>
              <a:t>. </a:t>
            </a:r>
            <a:r>
              <a:rPr lang="ko-KR" altLang="en-US" sz="2000" dirty="0"/>
              <a:t>학습 과정에서 잡음까지 수용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 err="1">
                <a:sym typeface="Wingdings" pitchFamily="2" charset="2"/>
              </a:rPr>
              <a:t>과잉적합</a:t>
            </a:r>
            <a:r>
              <a:rPr lang="ko-KR" altLang="en-US" sz="2000" dirty="0">
                <a:sym typeface="Wingdings" pitchFamily="2" charset="2"/>
              </a:rPr>
              <a:t> 현상</a:t>
            </a:r>
            <a:endParaRPr lang="en-US" altLang="ko-KR" sz="20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ym typeface="Wingdings" pitchFamily="2" charset="2"/>
              </a:rPr>
              <a:t>적절한 용량의</a:t>
            </a:r>
            <a:r>
              <a:rPr lang="en-US" altLang="ko-KR" sz="2000" dirty="0">
                <a:sym typeface="Wingdings" pitchFamily="2" charset="2"/>
              </a:rPr>
              <a:t> </a:t>
            </a:r>
            <a:r>
              <a:rPr lang="ko-KR" altLang="en-US" sz="2000" dirty="0">
                <a:sym typeface="Wingdings" pitchFamily="2" charset="2"/>
              </a:rPr>
              <a:t>모델을 선택하는 모델 선택 작업이 필요함</a:t>
            </a:r>
            <a:endParaRPr lang="en-US" altLang="ko-KR" sz="2400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1" b="12159"/>
          <a:stretch/>
        </p:blipFill>
        <p:spPr bwMode="auto">
          <a:xfrm>
            <a:off x="4059999" y="2493825"/>
            <a:ext cx="4169606" cy="432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89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421112"/>
            <a:ext cx="6581506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</a:t>
            </a:r>
            <a:r>
              <a:rPr lang="en-US" altLang="ko-KR" b="1" baseline="90000" dirty="0">
                <a:solidFill>
                  <a:schemeClr val="accent1">
                    <a:lumMod val="75000"/>
                  </a:schemeClr>
                </a:solidFill>
              </a:rPr>
              <a:t>Bias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분산</a:t>
            </a:r>
            <a:r>
              <a:rPr lang="en-US" altLang="ko-KR" b="1" baseline="90000" dirty="0">
                <a:solidFill>
                  <a:schemeClr val="accent1">
                    <a:lumMod val="75000"/>
                  </a:schemeClr>
                </a:solidFill>
              </a:rPr>
              <a:t>Variance</a:t>
            </a:r>
            <a:endParaRPr lang="ko-KR" altLang="en-US" b="1" baseline="9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48786" y="1338222"/>
            <a:ext cx="11790816" cy="340003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/>
              <a:t>1</a:t>
            </a:r>
            <a:r>
              <a:rPr lang="ko-KR" altLang="en-US" sz="2800" b="1" dirty="0"/>
              <a:t>차</a:t>
            </a:r>
            <a:r>
              <a:rPr lang="en-US" altLang="ko-KR" sz="2800" b="1" dirty="0"/>
              <a:t>~12</a:t>
            </a:r>
            <a:r>
              <a:rPr lang="ko-KR" altLang="en-US" sz="2800" b="1" dirty="0"/>
              <a:t>차 다항식 모델의 비교 관찰</a:t>
            </a:r>
            <a:endParaRPr lang="en-US" altLang="ko-KR" sz="2800" b="1" dirty="0"/>
          </a:p>
          <a:p>
            <a:endParaRPr lang="en-US" altLang="ko-KR" sz="28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1~2</a:t>
            </a:r>
            <a:r>
              <a:rPr lang="ko-KR" altLang="en-US" sz="2000" dirty="0"/>
              <a:t>차는 훈련집합과 </a:t>
            </a:r>
            <a:r>
              <a:rPr lang="ko-KR" altLang="en-US" sz="2000" dirty="0" err="1"/>
              <a:t>테스트집합</a:t>
            </a:r>
            <a:r>
              <a:rPr lang="ko-KR" altLang="en-US" sz="2000" dirty="0"/>
              <a:t> 모두 낮은 성능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12</a:t>
            </a:r>
            <a:r>
              <a:rPr lang="ko-KR" altLang="en-US" sz="2000" dirty="0"/>
              <a:t>차는 </a:t>
            </a:r>
            <a:r>
              <a:rPr lang="ko-KR" altLang="en-US" sz="2000" dirty="0" err="1"/>
              <a:t>훈련집합에</a:t>
            </a:r>
            <a:r>
              <a:rPr lang="ko-KR" altLang="en-US" sz="2000" dirty="0"/>
              <a:t> 높은 성능을 보이나 테스트집합에서는 낮은 성능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b="1" dirty="0">
                <a:solidFill>
                  <a:srgbClr val="FF0000"/>
                </a:solidFill>
                <a:sym typeface="Wingdings" pitchFamily="2" charset="2"/>
              </a:rPr>
              <a:t>낮은 일반화 능력</a:t>
            </a:r>
            <a:endParaRPr lang="en-US" altLang="ko-KR" sz="2000" b="1" dirty="0">
              <a:solidFill>
                <a:srgbClr val="FF0000"/>
              </a:solidFill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ym typeface="Wingdings" pitchFamily="2" charset="2"/>
              </a:rPr>
              <a:t>3~4</a:t>
            </a:r>
            <a:r>
              <a:rPr lang="ko-KR" altLang="en-US" sz="2000" dirty="0">
                <a:sym typeface="Wingdings" pitchFamily="2" charset="2"/>
              </a:rPr>
              <a:t>차는 </a:t>
            </a:r>
            <a:r>
              <a:rPr lang="ko-KR" altLang="en-US" sz="2000" dirty="0" err="1">
                <a:sym typeface="Wingdings" pitchFamily="2" charset="2"/>
              </a:rPr>
              <a:t>훈련집합에</a:t>
            </a:r>
            <a:r>
              <a:rPr lang="ko-KR" altLang="en-US" sz="2000" dirty="0">
                <a:sym typeface="Wingdings" pitchFamily="2" charset="2"/>
              </a:rPr>
              <a:t> 대해 </a:t>
            </a:r>
            <a:r>
              <a:rPr lang="en-US" altLang="ko-KR" sz="2000" dirty="0">
                <a:sym typeface="Wingdings" pitchFamily="2" charset="2"/>
              </a:rPr>
              <a:t>12</a:t>
            </a:r>
            <a:r>
              <a:rPr lang="ko-KR" altLang="en-US" sz="2000" dirty="0">
                <a:sym typeface="Wingdings" pitchFamily="2" charset="2"/>
              </a:rPr>
              <a:t>차보다 낮겠지만 테스트집합에는 높은 성능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b="1" dirty="0">
                <a:solidFill>
                  <a:srgbClr val="FF0000"/>
                </a:solidFill>
                <a:sym typeface="Wingdings" pitchFamily="2" charset="2"/>
              </a:rPr>
              <a:t>높은 일반화 능력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3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421112"/>
            <a:ext cx="4572597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79511" y="969792"/>
            <a:ext cx="11901653" cy="228602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>
                <a:sym typeface="Wingdings" pitchFamily="2" charset="2"/>
              </a:rPr>
              <a:t>훈련집합을</a:t>
            </a:r>
            <a:r>
              <a:rPr lang="ko-KR" altLang="en-US" sz="2800" dirty="0">
                <a:sym typeface="Wingdings" pitchFamily="2" charset="2"/>
              </a:rPr>
              <a:t> </a:t>
            </a:r>
            <a:r>
              <a:rPr lang="ko-KR" altLang="en-US" sz="2800" dirty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sz="2800" dirty="0">
                <a:sym typeface="Wingdings" pitchFamily="2" charset="2"/>
              </a:rPr>
              <a:t>하여 </a:t>
            </a:r>
            <a:r>
              <a:rPr lang="en-US" altLang="ko-KR" sz="2800" dirty="0">
                <a:sym typeface="Wingdings" pitchFamily="2" charset="2"/>
              </a:rPr>
              <a:t>1</a:t>
            </a:r>
            <a:r>
              <a:rPr lang="ko-KR" altLang="en-US" sz="2800" dirty="0">
                <a:sym typeface="Wingdings" pitchFamily="2" charset="2"/>
              </a:rPr>
              <a:t>차</a:t>
            </a:r>
            <a:r>
              <a:rPr lang="en-US" altLang="ko-KR" sz="2800" dirty="0">
                <a:sym typeface="Wingdings" pitchFamily="2" charset="2"/>
              </a:rPr>
              <a:t>~12</a:t>
            </a:r>
            <a:r>
              <a:rPr lang="ko-KR" altLang="en-US" sz="2800" dirty="0">
                <a:sym typeface="Wingdings" pitchFamily="2" charset="2"/>
              </a:rPr>
              <a:t>차에 적용하는 실험</a:t>
            </a:r>
            <a:endParaRPr lang="en-US" altLang="ko-KR" sz="28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ym typeface="Wingdings" pitchFamily="2" charset="2"/>
              </a:rPr>
              <a:t>2</a:t>
            </a:r>
            <a:r>
              <a:rPr lang="ko-KR" altLang="en-US" sz="2000" dirty="0">
                <a:sym typeface="Wingdings" pitchFamily="2" charset="2"/>
              </a:rPr>
              <a:t>차는 매번 큰 오차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>
                <a:sym typeface="Wingdings" pitchFamily="2" charset="2"/>
              </a:rPr>
              <a:t>바이어스가 큼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하지만 비슷한 모델을 얻음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>
                <a:sym typeface="Wingdings" pitchFamily="2" charset="2"/>
              </a:rPr>
              <a:t>낮은 분산</a:t>
            </a:r>
            <a:endParaRPr lang="en-US" altLang="ko-KR" sz="20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ym typeface="Wingdings" pitchFamily="2" charset="2"/>
              </a:rPr>
              <a:t>12</a:t>
            </a:r>
            <a:r>
              <a:rPr lang="ko-KR" altLang="en-US" sz="2000" dirty="0">
                <a:sym typeface="Wingdings" pitchFamily="2" charset="2"/>
              </a:rPr>
              <a:t>차는 매번 작은 오차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>
                <a:sym typeface="Wingdings" pitchFamily="2" charset="2"/>
              </a:rPr>
              <a:t>바이어스가 작음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하지만 크게 다른 모델을 얻음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>
                <a:sym typeface="Wingdings" pitchFamily="2" charset="2"/>
              </a:rPr>
              <a:t>높은 분산</a:t>
            </a:r>
            <a:endParaRPr lang="en-US" altLang="ko-KR" sz="20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u="sng" dirty="0">
                <a:solidFill>
                  <a:srgbClr val="FF0000"/>
                </a:solidFill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sz="2000" b="1" u="sng" dirty="0">
                <a:solidFill>
                  <a:srgbClr val="FF0000"/>
                </a:solidFill>
                <a:sym typeface="Wingdings" pitchFamily="2" charset="2"/>
              </a:rPr>
              <a:t>. </a:t>
            </a:r>
            <a:r>
              <a:rPr lang="ko-KR" altLang="en-US" sz="2000" b="1" u="sng" dirty="0">
                <a:solidFill>
                  <a:srgbClr val="FF0000"/>
                </a:solidFill>
                <a:sym typeface="Wingdings" pitchFamily="2" charset="2"/>
              </a:rPr>
              <a:t>복잡한 모델은 바이어스는 작고 분산은 큼</a:t>
            </a:r>
            <a:endParaRPr lang="en-US" altLang="ko-KR" sz="2000" b="1" u="sng" dirty="0">
              <a:solidFill>
                <a:srgbClr val="FF0000"/>
              </a:solidFill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u="sng" dirty="0">
                <a:solidFill>
                  <a:srgbClr val="FF0000"/>
                </a:solidFill>
                <a:sym typeface="Wingdings" pitchFamily="2" charset="2"/>
              </a:rPr>
              <a:t>바이어스와 분산은 트레이드오프 관계</a:t>
            </a:r>
            <a:endParaRPr lang="en-US" altLang="ko-KR" sz="2000" b="1" u="sng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"/>
          <a:stretch/>
        </p:blipFill>
        <p:spPr bwMode="auto">
          <a:xfrm>
            <a:off x="1322761" y="3467827"/>
            <a:ext cx="9640980" cy="33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732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8"/>
          <a:stretch/>
        </p:blipFill>
        <p:spPr bwMode="auto">
          <a:xfrm>
            <a:off x="3851565" y="3074437"/>
            <a:ext cx="4316100" cy="37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79512" y="421112"/>
            <a:ext cx="4572597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69818" y="1100342"/>
            <a:ext cx="99475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ym typeface="Wingdings" pitchFamily="2" charset="2"/>
              </a:rPr>
              <a:t>기계 학습의 목표</a:t>
            </a:r>
            <a:endParaRPr lang="en-US" altLang="ko-KR" sz="2800" b="1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sym typeface="Wingdings" pitchFamily="2" charset="2"/>
              </a:rPr>
              <a:t>낮은 바이어스와 낮은 분산을 가진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itchFamily="2" charset="2"/>
              </a:rPr>
              <a:t>예측기</a:t>
            </a:r>
            <a:r>
              <a:rPr lang="ko-KR" altLang="en-US" sz="2000" b="1" dirty="0">
                <a:solidFill>
                  <a:srgbClr val="FF0000"/>
                </a:solidFill>
                <a:sym typeface="Wingdings" pitchFamily="2" charset="2"/>
              </a:rPr>
              <a:t> 제작</a:t>
            </a:r>
            <a:r>
              <a:rPr lang="ko-KR" altLang="en-US" sz="2000" dirty="0">
                <a:sym typeface="Wingdings" pitchFamily="2" charset="2"/>
              </a:rPr>
              <a:t>이 목표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즉 왼쪽 아래 상황</a:t>
            </a:r>
            <a:endParaRPr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ym typeface="Wingdings" pitchFamily="2" charset="2"/>
              </a:rPr>
              <a:t>하지만 바이어스와 분산은 트레이드오프 관계</a:t>
            </a:r>
            <a:endParaRPr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ym typeface="Wingdings" pitchFamily="2" charset="2"/>
              </a:rPr>
              <a:t>따라서 </a:t>
            </a:r>
            <a:r>
              <a:rPr lang="ko-KR" altLang="en-US" sz="2000" b="1" u="sng" dirty="0">
                <a:solidFill>
                  <a:srgbClr val="0070C0"/>
                </a:solidFill>
                <a:sym typeface="Wingdings" pitchFamily="2" charset="2"/>
              </a:rPr>
              <a:t>바이어스 희생을 최소로 유지하며 분산을 최대로 낮추는 전략 필요</a:t>
            </a:r>
            <a:endParaRPr lang="en-US" altLang="ko-KR" sz="2000" b="1" u="sng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472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4BA445-74C9-45B3-A876-2AE2529C6BE6}"/>
              </a:ext>
            </a:extLst>
          </p:cNvPr>
          <p:cNvSpPr/>
          <p:nvPr/>
        </p:nvSpPr>
        <p:spPr>
          <a:xfrm>
            <a:off x="156595" y="1099893"/>
            <a:ext cx="1176136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지도 학습</a:t>
            </a:r>
            <a:r>
              <a:rPr lang="en-US" altLang="ko-KR" sz="1600" b="1" dirty="0"/>
              <a:t>(Supervised learning)</a:t>
            </a:r>
            <a:endParaRPr lang="ko-KR" altLang="en-US" sz="1600" dirty="0"/>
          </a:p>
          <a:p>
            <a:r>
              <a:rPr lang="ko-KR" altLang="en-US" sz="1600" dirty="0"/>
              <a:t>지도 학습은 훈련 데이터에서 함수를 추론하는 작업</a:t>
            </a:r>
            <a:endParaRPr lang="en-US" altLang="ko-KR" sz="1600" dirty="0"/>
          </a:p>
          <a:p>
            <a:r>
              <a:rPr lang="ko-KR" altLang="en-US" sz="1600" dirty="0"/>
              <a:t>훈련 데이터는 </a:t>
            </a:r>
            <a:r>
              <a:rPr lang="ko-KR" altLang="en-US" sz="1600" dirty="0" err="1"/>
              <a:t>라벨링</a:t>
            </a:r>
            <a:r>
              <a:rPr lang="en-US" altLang="ko-KR" sz="1600" dirty="0"/>
              <a:t>(labeled)</a:t>
            </a:r>
            <a:r>
              <a:rPr lang="ko-KR" altLang="en-US" sz="1600" dirty="0"/>
              <a:t>하여 사용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분류</a:t>
            </a:r>
            <a:endParaRPr lang="en-US" altLang="ko-KR" sz="1600" b="1" dirty="0"/>
          </a:p>
          <a:p>
            <a:r>
              <a:rPr lang="ko-KR" altLang="en-US" sz="1600" dirty="0"/>
              <a:t>범주형 값을 예측하는 데 사용되는 일련의 기술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회귀</a:t>
            </a:r>
            <a:endParaRPr lang="ko-KR" altLang="en-US" sz="1600" dirty="0"/>
          </a:p>
          <a:p>
            <a:r>
              <a:rPr lang="ko-KR" altLang="en-US" sz="1600" dirty="0"/>
              <a:t>직선을 사용한 관찰과 결과 간의 선형 회귀 모형 관계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루트 평균 제곱 오류 및 </a:t>
            </a:r>
            <a:r>
              <a:rPr lang="ko-KR" altLang="en-US" sz="1600" dirty="0" err="1"/>
              <a:t>그래디언트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디센트는</a:t>
            </a:r>
            <a:r>
              <a:rPr lang="ko-KR" altLang="en-US" sz="1600" dirty="0"/>
              <a:t> 가능한 최상의 선을 맞추기 위해 사용</a:t>
            </a:r>
            <a:endParaRPr lang="en-US" altLang="ko-KR" sz="1600" dirty="0"/>
          </a:p>
          <a:p>
            <a:r>
              <a:rPr lang="ko-KR" altLang="en-US" sz="1600" dirty="0"/>
              <a:t>결과에 더 큰 영향을 주는 요소에 대한 통찰력을 제공</a:t>
            </a:r>
            <a:endParaRPr lang="en-US" altLang="ko-KR" sz="1600" dirty="0"/>
          </a:p>
          <a:p>
            <a:endParaRPr lang="en-US" altLang="ko-KR" sz="900" b="1" dirty="0"/>
          </a:p>
          <a:p>
            <a:endParaRPr lang="en-US" altLang="ko-KR" sz="900" b="1" dirty="0"/>
          </a:p>
          <a:p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1600" b="1" dirty="0"/>
              <a:t>2. </a:t>
            </a:r>
            <a:r>
              <a:rPr lang="ko-KR" altLang="en-US" sz="1600" b="1" dirty="0" err="1"/>
              <a:t>준지도</a:t>
            </a:r>
            <a:r>
              <a:rPr lang="ko-KR" altLang="en-US" sz="1600" b="1" dirty="0"/>
              <a:t> 학습</a:t>
            </a:r>
            <a:r>
              <a:rPr lang="en-US" altLang="ko-KR" sz="1600" b="1" dirty="0"/>
              <a:t>(Semi-supervised learning)</a:t>
            </a:r>
            <a:br>
              <a:rPr lang="ko-KR" altLang="en-US" sz="1600" dirty="0"/>
            </a:br>
            <a:endParaRPr lang="ko-KR" altLang="en-US" sz="1600" dirty="0"/>
          </a:p>
          <a:p>
            <a:r>
              <a:rPr lang="ko-KR" altLang="en-US" sz="1600" dirty="0"/>
              <a:t>지도 학습은 데이터 분류</a:t>
            </a:r>
            <a:r>
              <a:rPr lang="en-US" altLang="ko-KR" sz="1600" dirty="0"/>
              <a:t>(</a:t>
            </a:r>
            <a:r>
              <a:rPr lang="ko-KR" altLang="en-US" sz="1600" dirty="0"/>
              <a:t>레이블링</a:t>
            </a:r>
            <a:r>
              <a:rPr lang="en-US" altLang="ko-KR" sz="1600" dirty="0"/>
              <a:t>) </a:t>
            </a:r>
            <a:r>
              <a:rPr lang="ko-KR" altLang="en-US" sz="1600" dirty="0"/>
              <a:t>작업에 많은 비용과 시간이 소요될 수 있다는 단점</a:t>
            </a:r>
            <a:endParaRPr lang="en-US" altLang="ko-KR" sz="1600" dirty="0"/>
          </a:p>
          <a:p>
            <a:r>
              <a:rPr lang="ko-KR" altLang="en-US" sz="1600" dirty="0"/>
              <a:t>분류된 자료가 한정적일 때에는 지도 학습을 개선하기 위해 </a:t>
            </a:r>
            <a:r>
              <a:rPr lang="ko-KR" altLang="en-US" sz="1600" dirty="0" err="1"/>
              <a:t>미분류</a:t>
            </a:r>
            <a:r>
              <a:rPr lang="en-US" altLang="ko-KR" sz="1600" dirty="0"/>
              <a:t>(unlabeled) </a:t>
            </a:r>
            <a:r>
              <a:rPr lang="ko-KR" altLang="en-US" sz="1600" dirty="0"/>
              <a:t>사례를 이용</a:t>
            </a:r>
            <a:endParaRPr lang="en-US" altLang="ko-KR" sz="9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9E31B-E8AF-4396-A2D4-501B91016F26}"/>
              </a:ext>
            </a:extLst>
          </p:cNvPr>
          <p:cNvSpPr/>
          <p:nvPr/>
        </p:nvSpPr>
        <p:spPr>
          <a:xfrm>
            <a:off x="504201" y="336542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u="sng" dirty="0"/>
              <a:t>학습 알고리즘</a:t>
            </a:r>
          </a:p>
        </p:txBody>
      </p:sp>
      <p:pic>
        <p:nvPicPr>
          <p:cNvPr id="1026" name="Picture 2" descr="머신러닝, 인공지능, 데이터과학자, 데이터사이언티스트">
            <a:extLst>
              <a:ext uri="{FF2B5EF4-FFF2-40B4-BE49-F238E27FC236}">
                <a16:creationId xmlns:a16="http://schemas.microsoft.com/office/drawing/2014/main" id="{B340D883-4890-4886-8515-8FDCD952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05" y="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머신러닝, 인공지능, 데이터과학자, 데이터사이언티스트">
            <a:extLst>
              <a:ext uri="{FF2B5EF4-FFF2-40B4-BE49-F238E27FC236}">
                <a16:creationId xmlns:a16="http://schemas.microsoft.com/office/drawing/2014/main" id="{86E680B8-5DA3-45D4-A16F-8C962FBC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05" y="2286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1" y="144016"/>
            <a:ext cx="11901653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교차검증을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모델 선택 알고리즘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79512" y="908720"/>
            <a:ext cx="10945688" cy="104477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ym typeface="Wingdings" pitchFamily="2" charset="2"/>
              </a:rPr>
              <a:t>검증집합을 이용한 모델 선택</a:t>
            </a:r>
            <a:endParaRPr lang="en-US" altLang="ko-KR" sz="2800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sym typeface="Wingdings" pitchFamily="2" charset="2"/>
              </a:rPr>
              <a:t>훈련집합과 테스트집합과 다른 별도의 </a:t>
            </a:r>
            <a:r>
              <a:rPr lang="ko-KR" altLang="en-US" sz="2400" dirty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en-US" altLang="ko-KR" sz="2400" baseline="90000" dirty="0">
                <a:solidFill>
                  <a:srgbClr val="0000FF"/>
                </a:solidFill>
                <a:sym typeface="Wingdings" pitchFamily="2" charset="2"/>
              </a:rPr>
              <a:t>validation set</a:t>
            </a:r>
            <a:r>
              <a:rPr lang="ko-KR" altLang="en-US" sz="2400" dirty="0">
                <a:sym typeface="Wingdings" pitchFamily="2" charset="2"/>
              </a:rPr>
              <a:t>을 가진 상황</a:t>
            </a:r>
            <a:endParaRPr lang="en-US" altLang="ko-KR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56" y="2535380"/>
            <a:ext cx="9627922" cy="390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9256" y="2604655"/>
            <a:ext cx="96279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검증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집합을 이용한 모델 선택 알고리즘</a:t>
            </a:r>
          </a:p>
        </p:txBody>
      </p:sp>
    </p:spTree>
    <p:extLst>
      <p:ext uri="{BB962C8B-B14F-4D97-AF65-F5344CB8AC3E}">
        <p14:creationId xmlns:p14="http://schemas.microsoft.com/office/powerpoint/2010/main" val="5527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611559" y="503932"/>
            <a:ext cx="11206367" cy="172665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>
                <a:solidFill>
                  <a:schemeClr val="tx1"/>
                </a:solidFill>
                <a:sym typeface="Wingdings" pitchFamily="2" charset="2"/>
              </a:rPr>
              <a:t>교차검증</a:t>
            </a:r>
            <a:r>
              <a:rPr lang="en-US" altLang="ko-KR" sz="3600" baseline="300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cross validation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비용 문제로 별도의 </a:t>
            </a:r>
            <a:r>
              <a:rPr lang="ko-KR" altLang="en-US" sz="2400" dirty="0" err="1">
                <a:sym typeface="Wingdings" pitchFamily="2" charset="2"/>
              </a:rPr>
              <a:t>검증집합이</a:t>
            </a:r>
            <a:r>
              <a:rPr lang="ko-KR" altLang="en-US" sz="2400" dirty="0">
                <a:sym typeface="Wingdings" pitchFamily="2" charset="2"/>
              </a:rPr>
              <a:t> 없는 상황에 유용한 모델 선택 기법</a:t>
            </a:r>
            <a:endParaRPr lang="en-US" altLang="ko-KR" sz="2400" dirty="0"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ym typeface="Wingdings" pitchFamily="2" charset="2"/>
              </a:rPr>
              <a:t>훈련집합을</a:t>
            </a:r>
            <a:r>
              <a:rPr lang="en-US" altLang="ko-KR" sz="2400" dirty="0">
                <a:sym typeface="Wingdings" pitchFamily="2" charset="2"/>
              </a:rPr>
              <a:t> </a:t>
            </a:r>
            <a:r>
              <a:rPr lang="ko-KR" altLang="en-US" sz="2400" dirty="0">
                <a:sym typeface="Wingdings" pitchFamily="2" charset="2"/>
              </a:rPr>
              <a:t>등분하여</a:t>
            </a:r>
            <a:r>
              <a:rPr lang="en-US" altLang="ko-KR" sz="2400" dirty="0">
                <a:sym typeface="Wingdings" pitchFamily="2" charset="2"/>
              </a:rPr>
              <a:t>,</a:t>
            </a:r>
            <a:r>
              <a:rPr lang="ko-KR" altLang="en-US" sz="2400" dirty="0">
                <a:sym typeface="Wingdings" pitchFamily="2" charset="2"/>
              </a:rPr>
              <a:t> 학습과 평가 과정을 여러 번 반복한 후 평균 사용</a:t>
            </a:r>
            <a:endParaRPr lang="en-US" altLang="ko-KR" sz="2400" dirty="0"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4" y="2272147"/>
            <a:ext cx="7751851" cy="450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58173" y="2272147"/>
            <a:ext cx="77518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FF0000"/>
                </a:solidFill>
              </a:rPr>
              <a:t>교차검증에</a:t>
            </a:r>
            <a:r>
              <a:rPr lang="ko-KR" altLang="en-US" sz="2400" b="1" dirty="0">
                <a:solidFill>
                  <a:srgbClr val="FF0000"/>
                </a:solidFill>
              </a:rPr>
              <a:t> 의한 모델 선택 알고리즘</a:t>
            </a:r>
          </a:p>
        </p:txBody>
      </p:sp>
    </p:spTree>
    <p:extLst>
      <p:ext uri="{BB962C8B-B14F-4D97-AF65-F5344CB8AC3E}">
        <p14:creationId xmlns:p14="http://schemas.microsoft.com/office/powerpoint/2010/main" val="777788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234930" y="354539"/>
            <a:ext cx="8784976" cy="103091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ym typeface="Wingdings" pitchFamily="2" charset="2"/>
              </a:rPr>
              <a:t>부트스트랩</a:t>
            </a:r>
            <a:r>
              <a:rPr lang="en-US" altLang="ko-KR" sz="3600" b="1" baseline="300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sz="2800" b="1" dirty="0" err="1">
                <a:sym typeface="Wingdings" pitchFamily="2" charset="2"/>
              </a:rPr>
              <a:t>난수를</a:t>
            </a:r>
            <a:r>
              <a:rPr lang="ko-KR" altLang="en-US" sz="2800" b="1" dirty="0">
                <a:sym typeface="Wingdings" pitchFamily="2" charset="2"/>
              </a:rPr>
              <a:t> 이용한 샘플링 반복</a:t>
            </a:r>
            <a:endParaRPr lang="en-US" altLang="ko-KR" sz="2800" b="1" dirty="0"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3" y="1811461"/>
            <a:ext cx="10613004" cy="438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1453" y="1853026"/>
            <a:ext cx="70833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부트스트랩을 이용한 모델 선택 알고리즘</a:t>
            </a:r>
          </a:p>
        </p:txBody>
      </p:sp>
    </p:spTree>
    <p:extLst>
      <p:ext uri="{BB962C8B-B14F-4D97-AF65-F5344CB8AC3E}">
        <p14:creationId xmlns:p14="http://schemas.microsoft.com/office/powerpoint/2010/main" val="3101800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828092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79512" y="908720"/>
            <a:ext cx="11918000" cy="529091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u="sng" dirty="0">
                <a:sym typeface="Wingdings" pitchFamily="2" charset="2"/>
              </a:rPr>
              <a:t>모델 집합 </a:t>
            </a:r>
            <a:r>
              <a:rPr lang="el-GR" altLang="ko-KR" sz="3600" b="1" u="sng" dirty="0">
                <a:sym typeface="Wingdings" pitchFamily="2" charset="2"/>
              </a:rPr>
              <a:t>Ω</a:t>
            </a:r>
            <a:endParaRPr lang="en-US" altLang="ko-KR" sz="3600" b="1" u="sng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서로 다른 차수의 다항식 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el-GR" altLang="ko-KR" dirty="0">
                <a:sym typeface="Wingdings" pitchFamily="2" charset="2"/>
              </a:rPr>
              <a:t>Ω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현실에서는 아주 다양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신경망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강화 학습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확률 </a:t>
            </a:r>
            <a:r>
              <a:rPr lang="ko-KR" altLang="en-US" dirty="0" err="1">
                <a:sym typeface="Wingdings" pitchFamily="2" charset="2"/>
              </a:rPr>
              <a:t>그래피컬</a:t>
            </a:r>
            <a:r>
              <a:rPr lang="ko-KR" altLang="en-US" dirty="0">
                <a:sym typeface="Wingdings" pitchFamily="2" charset="2"/>
              </a:rPr>
              <a:t> 모델</a:t>
            </a:r>
            <a:r>
              <a:rPr lang="en-US" altLang="ko-KR" dirty="0">
                <a:sym typeface="Wingdings" pitchFamily="2" charset="2"/>
              </a:rPr>
              <a:t>, SVM, </a:t>
            </a:r>
            <a:r>
              <a:rPr lang="ko-KR" altLang="en-US" dirty="0">
                <a:sym typeface="Wingdings" pitchFamily="2" charset="2"/>
              </a:rPr>
              <a:t>트리 분류기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등이 선택 대상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신경망을 채택하더라도 </a:t>
            </a:r>
            <a:r>
              <a:rPr lang="en-US" altLang="ko-KR" dirty="0">
                <a:sym typeface="Wingdings" pitchFamily="2" charset="2"/>
              </a:rPr>
              <a:t>MLP, </a:t>
            </a:r>
            <a:r>
              <a:rPr lang="ko-KR" altLang="en-US" dirty="0">
                <a:sym typeface="Wingdings" pitchFamily="2" charset="2"/>
              </a:rPr>
              <a:t>깊은 </a:t>
            </a:r>
            <a:r>
              <a:rPr lang="en-US" altLang="ko-KR" dirty="0">
                <a:sym typeface="Wingdings" pitchFamily="2" charset="2"/>
              </a:rPr>
              <a:t>MLP, CNN</a:t>
            </a:r>
            <a:r>
              <a:rPr lang="ko-KR" altLang="en-US" dirty="0">
                <a:sym typeface="Wingdings" pitchFamily="2" charset="2"/>
              </a:rPr>
              <a:t>등 아주 다양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ko-KR" dirty="0">
              <a:sym typeface="Wingdings" pitchFamily="2" charset="2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sz="3600" dirty="0">
                <a:sym typeface="Wingdings" pitchFamily="2" charset="2"/>
              </a:rPr>
              <a:t>현실에서는 경험으로 큰 틀 선택한 후 </a:t>
            </a:r>
            <a:endParaRPr lang="en-US" altLang="ko-KR" sz="3600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CNN</a:t>
            </a:r>
            <a:r>
              <a:rPr lang="ko-KR" altLang="en-US" dirty="0">
                <a:sym typeface="Wingdings" pitchFamily="2" charset="2"/>
              </a:rPr>
              <a:t>을 사용하기로 정한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은닉층</a:t>
            </a:r>
            <a:r>
              <a:rPr lang="ko-KR" altLang="en-US" dirty="0">
                <a:sym typeface="Wingdings" pitchFamily="2" charset="2"/>
              </a:rPr>
              <a:t> 개수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활성함수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모멘툼</a:t>
            </a:r>
            <a:r>
              <a:rPr lang="ko-KR" altLang="en-US" dirty="0">
                <a:sym typeface="Wingdings" pitchFamily="2" charset="2"/>
              </a:rPr>
              <a:t> 계수 등을 정하는데 모델 선택 알고리즘을 적용함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10568"/>
          <a:stretch/>
        </p:blipFill>
        <p:spPr bwMode="auto">
          <a:xfrm>
            <a:off x="6400800" y="1050144"/>
            <a:ext cx="5416256" cy="151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71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79512" y="908720"/>
            <a:ext cx="11579672" cy="441377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u="sng" dirty="0">
                <a:sym typeface="Wingdings" pitchFamily="2" charset="2"/>
              </a:rPr>
              <a:t>현대 기계 학습의 전략</a:t>
            </a:r>
            <a:endParaRPr lang="en-US" altLang="ko-KR" sz="3600" b="1" u="sng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sz="4000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3600" dirty="0">
                <a:sym typeface="Wingdings" pitchFamily="2" charset="2"/>
              </a:rPr>
              <a:t>용량이 충분히 큰 모델을 선택 한 후</a:t>
            </a:r>
            <a:r>
              <a:rPr lang="en-US" altLang="ko-KR" sz="3600" dirty="0">
                <a:sym typeface="Wingdings" pitchFamily="2" charset="2"/>
              </a:rPr>
              <a:t>, </a:t>
            </a:r>
            <a:r>
              <a:rPr lang="ko-KR" altLang="en-US" sz="3600" dirty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sz="36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규제</a:t>
            </a:r>
            <a:r>
              <a:rPr lang="en-US" altLang="ko-KR" sz="3600" b="1" u="sng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regularization</a:t>
            </a:r>
            <a:r>
              <a:rPr lang="ko-KR" altLang="en-US" sz="36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ko-KR" altLang="en-US" sz="3600" dirty="0">
                <a:sym typeface="Wingdings" pitchFamily="2" charset="2"/>
              </a:rPr>
              <a:t>기법을 적용함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7013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310" y="281678"/>
            <a:ext cx="3008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규제</a:t>
            </a:r>
            <a:r>
              <a:rPr lang="en-US" altLang="ko-KR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regularization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69146" y="1351508"/>
            <a:ext cx="2294218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가중치 벌칙</a:t>
            </a: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조기 멈춤</a:t>
            </a: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데이터 확대</a:t>
            </a: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ym typeface="Wingdings" pitchFamily="2" charset="2"/>
              </a:rPr>
              <a:t>드롭아웃</a:t>
            </a: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앙상블</a:t>
            </a: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ym typeface="Wingdings" pitchFamily="2" charset="2"/>
              </a:rPr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240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335521" y="1355992"/>
            <a:ext cx="5485903" cy="37222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u="sng" dirty="0">
                <a:solidFill>
                  <a:schemeClr val="accent1"/>
                </a:solidFill>
                <a:sym typeface="Wingdings" pitchFamily="2" charset="2"/>
              </a:rPr>
              <a:t>데이터를 더 많이 수집하면 일반화 능력이 향상됨</a:t>
            </a:r>
            <a:endParaRPr lang="en-US" altLang="ko-KR" sz="1800" b="1" u="sng" dirty="0">
              <a:solidFill>
                <a:schemeClr val="accent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0"/>
          <a:stretch/>
        </p:blipFill>
        <p:spPr bwMode="auto">
          <a:xfrm>
            <a:off x="1756145" y="2145912"/>
            <a:ext cx="8775772" cy="380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25816" y="346081"/>
            <a:ext cx="2874584" cy="5486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확대</a:t>
            </a:r>
          </a:p>
        </p:txBody>
      </p:sp>
    </p:spTree>
    <p:extLst>
      <p:ext uri="{BB962C8B-B14F-4D97-AF65-F5344CB8AC3E}">
        <p14:creationId xmlns:p14="http://schemas.microsoft.com/office/powerpoint/2010/main" val="561003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938464" y="1183040"/>
            <a:ext cx="10491536" cy="241055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데이터 수집은 많은 비용이 듦</a:t>
            </a:r>
            <a:endParaRPr lang="en-US" altLang="ko-KR" sz="2400" dirty="0"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사람이 일일이 레이블링해야 함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itchFamily="2" charset="2"/>
              </a:rPr>
              <a:t>인위적으로 데이터 확대</a:t>
            </a:r>
            <a:endParaRPr lang="en-US" altLang="ko-KR" sz="2400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ym typeface="Wingdings" pitchFamily="2" charset="2"/>
              </a:rPr>
              <a:t>훈련집합에</a:t>
            </a:r>
            <a:r>
              <a:rPr lang="ko-KR" altLang="en-US" dirty="0">
                <a:sym typeface="Wingdings" pitchFamily="2" charset="2"/>
              </a:rPr>
              <a:t> 있는 샘플을 변형함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회전 또는 </a:t>
            </a:r>
            <a:r>
              <a:rPr lang="ko-KR" altLang="en-US" dirty="0" err="1">
                <a:sym typeface="Wingdings" pitchFamily="2" charset="2"/>
              </a:rPr>
              <a:t>와핑</a:t>
            </a:r>
            <a:r>
              <a:rPr lang="en-US" altLang="ko-KR" baseline="50000" dirty="0">
                <a:sym typeface="Wingdings" pitchFamily="2" charset="2"/>
              </a:rPr>
              <a:t>warping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이동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크기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잡음 추가 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부류 소속이 변하지 않게 주의해야함</a:t>
            </a:r>
            <a:endParaRPr lang="en-US" altLang="ko-KR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-446" r="-2043" b="15852"/>
          <a:stretch/>
        </p:blipFill>
        <p:spPr bwMode="auto">
          <a:xfrm>
            <a:off x="3250045" y="3593592"/>
            <a:ext cx="5786397" cy="312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25816" y="346081"/>
            <a:ext cx="2874584" cy="5486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확대</a:t>
            </a:r>
          </a:p>
        </p:txBody>
      </p:sp>
    </p:spTree>
    <p:extLst>
      <p:ext uri="{BB962C8B-B14F-4D97-AF65-F5344CB8AC3E}">
        <p14:creationId xmlns:p14="http://schemas.microsoft.com/office/powerpoint/2010/main" val="3397321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810448" y="1158873"/>
            <a:ext cx="9952040" cy="238853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ym typeface="Wingdings" pitchFamily="2" charset="2"/>
              </a:rPr>
              <a:t>가중치를 작게 조절하는 기법</a:t>
            </a:r>
            <a:endParaRPr lang="en-US" altLang="ko-KR" sz="2400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왼쪽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차 곡선은 가중치가 매우 큼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식의 두 번째 항은 규제 항으로서 가중치 크기를 작게 유지해 줌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83"/>
          <a:stretch/>
        </p:blipFill>
        <p:spPr bwMode="auto">
          <a:xfrm>
            <a:off x="3639354" y="4724264"/>
            <a:ext cx="5008612" cy="206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6" y="4043318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/>
          <a:stretch/>
        </p:blipFill>
        <p:spPr bwMode="auto">
          <a:xfrm>
            <a:off x="4518218" y="2714718"/>
            <a:ext cx="3250052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51" y="3913632"/>
            <a:ext cx="5262829" cy="34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3364992" y="4489704"/>
            <a:ext cx="502920" cy="23456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25816" y="346081"/>
            <a:ext cx="2874584" cy="5486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가중치 감쇠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47048" y="4408857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2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828092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 txBox="1">
                <a:spLocks/>
              </p:cNvSpPr>
              <p:nvPr/>
            </p:nvSpPr>
            <p:spPr>
              <a:xfrm>
                <a:off x="636712" y="1155608"/>
                <a:ext cx="9659432" cy="4275928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800" b="1" dirty="0">
                    <a:sym typeface="Wingdings" pitchFamily="2" charset="2"/>
                  </a:rPr>
                  <a:t>지도 학습</a:t>
                </a:r>
                <a:r>
                  <a:rPr lang="en-US" altLang="ko-KR" sz="2800" b="1" baseline="90000" dirty="0">
                    <a:solidFill>
                      <a:schemeClr val="accent1"/>
                    </a:solidFill>
                    <a:sym typeface="Wingdings" pitchFamily="2" charset="2"/>
                  </a:rPr>
                  <a:t>supervised learning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모두 주어진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회귀와 분류 문제로 구분</a:t>
                </a:r>
                <a:endParaRPr lang="en-US" altLang="ko-KR" dirty="0">
                  <a:sym typeface="Wingdings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순위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매기기 </a:t>
                </a:r>
                <a:r>
                  <a:rPr lang="en-US" altLang="ko-KR" dirty="0">
                    <a:sym typeface="Wingdings" pitchFamily="2" charset="2"/>
                  </a:rPr>
                  <a:t>: ranking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영상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변환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sz="2800" dirty="0">
                  <a:sym typeface="Wingdings" pitchFamily="2" charset="2"/>
                </a:endParaRPr>
              </a:p>
              <a:p>
                <a:r>
                  <a:rPr lang="ko-KR" altLang="en-US" sz="2800" b="1" dirty="0">
                    <a:sym typeface="Wingdings" pitchFamily="2" charset="2"/>
                  </a:rPr>
                  <a:t>비지도 학습</a:t>
                </a:r>
                <a:r>
                  <a:rPr lang="en-US" altLang="ko-KR" sz="2800" b="1" baseline="90000" dirty="0">
                    <a:solidFill>
                      <a:schemeClr val="accent1"/>
                    </a:solidFill>
                    <a:sym typeface="Wingdings" pitchFamily="2" charset="2"/>
                  </a:rPr>
                  <a:t>unsupervised learning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주어지는데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주어지지 않는 상황</a:t>
                </a:r>
                <a:endParaRPr lang="en-US" altLang="ko-KR" dirty="0">
                  <a:sym typeface="Wingdings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군집화 과업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itchFamily="2" charset="2"/>
                  </a:rPr>
                  <a:t>밀도 추정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특징 공간 변환 과업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2" y="1155608"/>
                <a:ext cx="9659432" cy="4275928"/>
              </a:xfrm>
              <a:prstGeom prst="rect">
                <a:avLst/>
              </a:prstGeom>
              <a:blipFill>
                <a:blip r:embed="rId2"/>
                <a:stretch>
                  <a:fillRect l="-1262" t="-5706" b="-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98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4BA445-74C9-45B3-A876-2AE2529C6BE6}"/>
              </a:ext>
            </a:extLst>
          </p:cNvPr>
          <p:cNvSpPr/>
          <p:nvPr/>
        </p:nvSpPr>
        <p:spPr>
          <a:xfrm>
            <a:off x="156595" y="1099893"/>
            <a:ext cx="1112659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비지도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자율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학습</a:t>
            </a:r>
            <a:r>
              <a:rPr lang="en-US" altLang="ko-KR" sz="1600" b="1" dirty="0"/>
              <a:t>(Unsupervised learning)</a:t>
            </a:r>
            <a:br>
              <a:rPr lang="ko-KR" altLang="en-US" sz="1600" dirty="0"/>
            </a:br>
            <a:r>
              <a:rPr lang="ko-KR" altLang="en-US" sz="1600" dirty="0" err="1"/>
              <a:t>미분류</a:t>
            </a:r>
            <a:r>
              <a:rPr lang="en-US" altLang="ko-KR" sz="1600" dirty="0"/>
              <a:t>(unlabeled</a:t>
            </a:r>
            <a:r>
              <a:rPr lang="ko-KR" altLang="en-US" sz="1600" dirty="0"/>
              <a:t> 데이터만을 제공</a:t>
            </a:r>
            <a:endParaRPr lang="en-US" altLang="ko-KR" sz="1600" dirty="0"/>
          </a:p>
          <a:p>
            <a:r>
              <a:rPr lang="ko-KR" altLang="en-US" sz="1600" dirty="0"/>
              <a:t>학습을 통해 클러스터링 구조</a:t>
            </a:r>
            <a:r>
              <a:rPr lang="en-US" altLang="ko-KR" sz="1600" dirty="0"/>
              <a:t>(clustering structure), low-dimensional manifold, a sparse tree and graph </a:t>
            </a:r>
            <a:r>
              <a:rPr lang="ko-KR" altLang="en-US" sz="1600" dirty="0"/>
              <a:t>등과 같은 데이터의 고유 패턴을 발견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클러스터링</a:t>
            </a:r>
            <a:r>
              <a:rPr lang="en-US" altLang="ko-KR" sz="1600" b="1" dirty="0"/>
              <a:t>(Clustering)</a:t>
            </a:r>
            <a:endParaRPr lang="ko-KR" altLang="en-US" sz="1600" dirty="0"/>
          </a:p>
          <a:p>
            <a:r>
              <a:rPr lang="ko-KR" altLang="en-US" sz="1600" dirty="0"/>
              <a:t>일정 기준에 따라 유사한 데이터 사례들을 하나의 세트로 그룹화</a:t>
            </a:r>
            <a:endParaRPr lang="en-US" altLang="ko-KR" sz="1600" dirty="0"/>
          </a:p>
          <a:p>
            <a:r>
              <a:rPr lang="ko-KR" altLang="en-US" sz="1600" dirty="0"/>
              <a:t>전체 데이터 세트를 여러 그룹으로 분류하는 과정</a:t>
            </a:r>
            <a:endParaRPr lang="en-US" altLang="ko-KR" sz="1600" dirty="0"/>
          </a:p>
          <a:p>
            <a:r>
              <a:rPr lang="ko-KR" altLang="en-US" sz="1600" dirty="0"/>
              <a:t>고유한 패턴을 찾기 위해 개별 그룹 차원에서 분석을 수행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차원 축소</a:t>
            </a:r>
            <a:r>
              <a:rPr lang="en-US" altLang="ko-KR" sz="1600" b="1" dirty="0"/>
              <a:t>(Dimension Reduction)</a:t>
            </a:r>
            <a:endParaRPr lang="ko-KR" altLang="en-US" sz="1600" dirty="0"/>
          </a:p>
          <a:p>
            <a:r>
              <a:rPr lang="ko-KR" altLang="en-US" sz="1600" dirty="0"/>
              <a:t>변수 분류 </a:t>
            </a:r>
            <a:r>
              <a:rPr lang="ko-KR" altLang="en-US" sz="1600" dirty="0" err="1"/>
              <a:t>차원를</a:t>
            </a:r>
            <a:r>
              <a:rPr lang="ko-KR" altLang="en-US" sz="1600" dirty="0"/>
              <a:t> 줄이는 작업</a:t>
            </a:r>
            <a:endParaRPr lang="en-US" altLang="ko-KR" sz="1600" dirty="0"/>
          </a:p>
          <a:p>
            <a:r>
              <a:rPr lang="ko-KR" altLang="en-US" sz="1600" dirty="0"/>
              <a:t>원 데이터</a:t>
            </a:r>
            <a:r>
              <a:rPr lang="en-US" altLang="ko-KR" sz="1600" dirty="0"/>
              <a:t>(raw data)</a:t>
            </a:r>
            <a:r>
              <a:rPr lang="ko-KR" altLang="en-US" sz="1600" dirty="0"/>
              <a:t>는 분류 측면에서 다양한 차원 보유</a:t>
            </a:r>
            <a:endParaRPr lang="en-US" altLang="ko-KR" sz="1600" dirty="0"/>
          </a:p>
          <a:p>
            <a:r>
              <a:rPr lang="ko-KR" altLang="en-US" sz="1600" dirty="0"/>
              <a:t>일부 특징들은 중복되거나 작업과 무관</a:t>
            </a:r>
            <a:endParaRPr lang="en-US" altLang="ko-KR" sz="1600" dirty="0"/>
          </a:p>
          <a:p>
            <a:r>
              <a:rPr lang="ko-KR" altLang="en-US" sz="1600" dirty="0"/>
              <a:t>차원수</a:t>
            </a:r>
            <a:r>
              <a:rPr lang="en-US" altLang="ko-KR" sz="1600" dirty="0"/>
              <a:t>(dimensionality)</a:t>
            </a:r>
            <a:r>
              <a:rPr lang="ko-KR" altLang="en-US" sz="1600" dirty="0"/>
              <a:t>를 줄이면 잠재된 유의미한 관계를 도출하기 용이해짐</a:t>
            </a:r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4. </a:t>
            </a:r>
            <a:r>
              <a:rPr lang="ko-KR" altLang="en-US" sz="1600" b="1" dirty="0"/>
              <a:t>강화 학습</a:t>
            </a:r>
            <a:r>
              <a:rPr lang="en-US" altLang="ko-KR" sz="1600" b="1" dirty="0"/>
              <a:t>(Reinforcement learning)</a:t>
            </a:r>
            <a:br>
              <a:rPr lang="ko-KR" altLang="en-US" sz="1600" dirty="0"/>
            </a:br>
            <a:r>
              <a:rPr lang="ko-KR" altLang="en-US" sz="1600" dirty="0"/>
              <a:t>강화 학습은 환경으로부터 피드백을 기반으로 행위자</a:t>
            </a:r>
            <a:r>
              <a:rPr lang="en-US" altLang="ko-KR" sz="1600" dirty="0"/>
              <a:t>(agent)</a:t>
            </a:r>
            <a:r>
              <a:rPr lang="ko-KR" altLang="en-US" sz="1600" dirty="0"/>
              <a:t>의 행동을 분석하고 최적화</a:t>
            </a:r>
            <a:endParaRPr lang="en-US" altLang="ko-KR" sz="1600" dirty="0"/>
          </a:p>
          <a:p>
            <a:r>
              <a:rPr lang="ko-KR" altLang="en-US" sz="1600" dirty="0"/>
              <a:t>최고의 보상을 산출하는 활동을 발견하기 위해 서로 다른 시나리오를 시도</a:t>
            </a:r>
            <a:endParaRPr lang="en-US" altLang="ko-KR" sz="1600" dirty="0"/>
          </a:p>
          <a:p>
            <a:r>
              <a:rPr lang="ko-KR" altLang="en-US" sz="1600" dirty="0"/>
              <a:t>시행 착오</a:t>
            </a:r>
            <a:r>
              <a:rPr lang="en-US" altLang="ko-KR" sz="1600" dirty="0"/>
              <a:t>(Trial-and-error)</a:t>
            </a:r>
            <a:r>
              <a:rPr lang="ko-KR" altLang="en-US" sz="1600" dirty="0"/>
              <a:t>와 지연 보상</a:t>
            </a:r>
            <a:r>
              <a:rPr lang="en-US" altLang="ko-KR" sz="1600" dirty="0"/>
              <a:t>(delayed reward)</a:t>
            </a:r>
            <a:r>
              <a:rPr lang="ko-KR" altLang="en-US" sz="1600" dirty="0"/>
              <a:t>은 다른 기법과 구별되는 강화 학습만의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9E31B-E8AF-4396-A2D4-501B91016F26}"/>
              </a:ext>
            </a:extLst>
          </p:cNvPr>
          <p:cNvSpPr/>
          <p:nvPr/>
        </p:nvSpPr>
        <p:spPr>
          <a:xfrm>
            <a:off x="504201" y="336542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u="sng" dirty="0"/>
              <a:t>학습 알고리즘</a:t>
            </a:r>
          </a:p>
        </p:txBody>
      </p:sp>
      <p:pic>
        <p:nvPicPr>
          <p:cNvPr id="2050" name="Picture 2" descr="머신러닝, 인공지능, 데이터과학자, 데이터사이언티스트">
            <a:extLst>
              <a:ext uri="{FF2B5EF4-FFF2-40B4-BE49-F238E27FC236}">
                <a16:creationId xmlns:a16="http://schemas.microsoft.com/office/drawing/2014/main" id="{FBAD2022-29AE-439D-8532-AD435387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58" y="204704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머신러닝, 인공지능, 데이터과학자, 데이터사이언티스트">
            <a:extLst>
              <a:ext uri="{FF2B5EF4-FFF2-40B4-BE49-F238E27FC236}">
                <a16:creationId xmlns:a16="http://schemas.microsoft.com/office/drawing/2014/main" id="{8F03A8CB-D3A8-47FF-8098-8523480D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05" y="3347339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2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/>
              <p:cNvSpPr txBox="1">
                <a:spLocks/>
              </p:cNvSpPr>
              <p:nvPr/>
            </p:nvSpPr>
            <p:spPr>
              <a:xfrm>
                <a:off x="179512" y="908720"/>
                <a:ext cx="10921304" cy="4111336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800" b="1" dirty="0">
                    <a:sym typeface="Wingdings" pitchFamily="2" charset="2"/>
                  </a:rPr>
                  <a:t>강화 학습</a:t>
                </a:r>
                <a:r>
                  <a:rPr lang="en-US" altLang="ko-KR" sz="2800" b="1" baseline="90000" dirty="0">
                    <a:solidFill>
                      <a:schemeClr val="accent1"/>
                    </a:solidFill>
                    <a:sym typeface="Wingdings" pitchFamily="2" charset="2"/>
                  </a:rPr>
                  <a:t>reinforcement learning</a:t>
                </a: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-. </a:t>
                </a:r>
                <a:r>
                  <a:rPr lang="ko-KR" altLang="en-US" dirty="0" err="1">
                    <a:sym typeface="Wingdings" pitchFamily="2" charset="2"/>
                  </a:rPr>
                  <a:t>목푯값이</a:t>
                </a:r>
                <a:r>
                  <a:rPr lang="ko-KR" altLang="en-US" dirty="0">
                    <a:sym typeface="Wingdings" pitchFamily="2" charset="2"/>
                  </a:rPr>
                  <a:t> 주어지는데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지도 학습과 다른 형태임 </a:t>
                </a:r>
                <a:r>
                  <a:rPr lang="en-US" altLang="ko-KR" dirty="0">
                    <a:sym typeface="Wingdings" pitchFamily="2" charset="2"/>
                  </a:rPr>
                  <a:t>: </a:t>
                </a:r>
                <a:r>
                  <a:rPr lang="ko-KR" altLang="en-US" dirty="0">
                    <a:sym typeface="Wingdings" pitchFamily="2" charset="2"/>
                  </a:rPr>
                  <a:t>예</a:t>
                </a:r>
                <a:r>
                  <a:rPr lang="en-US" altLang="ko-KR" dirty="0">
                    <a:sym typeface="Wingdings" pitchFamily="2" charset="2"/>
                  </a:rPr>
                  <a:t>) </a:t>
                </a:r>
                <a:r>
                  <a:rPr lang="ko-KR" altLang="en-US" dirty="0">
                    <a:sym typeface="Wingdings" pitchFamily="2" charset="2"/>
                  </a:rPr>
                  <a:t>바둑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게임이 끝나면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하나가 부여됨</a:t>
                </a:r>
                <a:endParaRPr lang="en-US" altLang="ko-KR" dirty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이기면 </a:t>
                </a:r>
                <a:r>
                  <a:rPr lang="en-US" altLang="ko-KR" dirty="0">
                    <a:sym typeface="Wingdings" pitchFamily="2" charset="2"/>
                  </a:rPr>
                  <a:t>1, </a:t>
                </a:r>
                <a:r>
                  <a:rPr lang="ko-KR" altLang="en-US" dirty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-1</a:t>
                </a:r>
                <a:r>
                  <a:rPr lang="ko-KR" altLang="en-US" dirty="0">
                    <a:sym typeface="Wingdings" pitchFamily="2" charset="2"/>
                  </a:rPr>
                  <a:t>을 부여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>
                    <a:sym typeface="Wingdings" pitchFamily="2" charset="2"/>
                  </a:rPr>
                  <a:t>목푯값을</a:t>
                </a:r>
                <a:r>
                  <a:rPr lang="ko-KR" altLang="en-US" dirty="0">
                    <a:sym typeface="Wingdings" pitchFamily="2" charset="2"/>
                  </a:rPr>
                  <a:t> 나누어 주어야 함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sz="2800" dirty="0">
                  <a:sym typeface="Wingdings" pitchFamily="2" charset="2"/>
                </a:endParaRPr>
              </a:p>
              <a:p>
                <a:endParaRPr lang="en-US" altLang="ko-KR" sz="2800" dirty="0">
                  <a:sym typeface="Wingdings" pitchFamily="2" charset="2"/>
                </a:endParaRPr>
              </a:p>
              <a:p>
                <a:r>
                  <a:rPr lang="ko-KR" altLang="en-US" sz="2800" b="1" dirty="0" err="1">
                    <a:sym typeface="Wingdings" pitchFamily="2" charset="2"/>
                  </a:rPr>
                  <a:t>준지도</a:t>
                </a:r>
                <a:r>
                  <a:rPr lang="ko-KR" altLang="en-US" sz="2800" b="1" dirty="0">
                    <a:sym typeface="Wingdings" pitchFamily="2" charset="2"/>
                  </a:rPr>
                  <a:t> 학습</a:t>
                </a:r>
                <a:r>
                  <a:rPr lang="en-US" altLang="ko-KR" sz="2800" b="1" baseline="90000" dirty="0">
                    <a:solidFill>
                      <a:schemeClr val="accent1"/>
                    </a:solidFill>
                    <a:sym typeface="Wingdings" pitchFamily="2" charset="2"/>
                  </a:rPr>
                  <a:t>semi-supervised learning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08720"/>
                <a:ext cx="10921304" cy="4111336"/>
              </a:xfrm>
              <a:prstGeom prst="rect">
                <a:avLst/>
              </a:prstGeom>
              <a:blipFill>
                <a:blip r:embed="rId2"/>
                <a:stretch>
                  <a:fillRect l="-1116" t="-5926" b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02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44016"/>
            <a:ext cx="828092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79512" y="908720"/>
            <a:ext cx="10912160" cy="56886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sym typeface="Wingdings" pitchFamily="2" charset="2"/>
              </a:rPr>
              <a:t>오프라인 학습과 온라인 학습</a:t>
            </a:r>
            <a:endParaRPr lang="en-US" altLang="ko-KR" sz="2800" b="1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오프라인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학습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데이터베이스 수집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학습 예측이라는 순차적인 절차를 충실히 따름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완성된 프로그램을 현장 설치하여 예측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온라인 학습</a:t>
            </a:r>
            <a:endParaRPr lang="en-US" altLang="ko-KR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sz="2000" dirty="0">
              <a:sym typeface="Wingdings" pitchFamily="2" charset="2"/>
            </a:endParaRPr>
          </a:p>
          <a:p>
            <a:r>
              <a:rPr lang="ko-KR" altLang="en-US" sz="2800" b="1" dirty="0">
                <a:sym typeface="Wingdings" pitchFamily="2" charset="2"/>
              </a:rPr>
              <a:t>결정론적</a:t>
            </a:r>
            <a:r>
              <a:rPr lang="en-US" altLang="ko-KR" sz="2800" b="1" baseline="90000" dirty="0">
                <a:solidFill>
                  <a:schemeClr val="accent1"/>
                </a:solidFill>
                <a:sym typeface="Wingdings" pitchFamily="2" charset="2"/>
              </a:rPr>
              <a:t>deterministic</a:t>
            </a:r>
            <a:r>
              <a:rPr lang="ko-KR" altLang="en-US" sz="2800" b="1" dirty="0">
                <a:sym typeface="Wingdings" pitchFamily="2" charset="2"/>
              </a:rPr>
              <a:t> 학습과 </a:t>
            </a:r>
            <a:r>
              <a:rPr lang="ko-KR" altLang="en-US" sz="2800" b="1" dirty="0" err="1">
                <a:sym typeface="Wingdings" pitchFamily="2" charset="2"/>
              </a:rPr>
              <a:t>스토캐스틱</a:t>
            </a:r>
            <a:r>
              <a:rPr lang="en-US" altLang="ko-KR" sz="2800" b="1" baseline="90000" dirty="0">
                <a:solidFill>
                  <a:schemeClr val="accent1"/>
                </a:solidFill>
                <a:sym typeface="Wingdings" pitchFamily="2" charset="2"/>
              </a:rPr>
              <a:t>stochastic</a:t>
            </a:r>
            <a:r>
              <a:rPr lang="ko-KR" altLang="en-US" sz="2800" b="1" dirty="0">
                <a:sym typeface="Wingdings" pitchFamily="2" charset="2"/>
              </a:rPr>
              <a:t> 학습</a:t>
            </a:r>
            <a:endParaRPr lang="en-US" altLang="ko-KR" sz="2800" b="1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만들어짐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ko-KR" altLang="en-US" dirty="0">
                <a:sym typeface="Wingdings" pitchFamily="2" charset="2"/>
              </a:rPr>
              <a:t> 학습은 학습 과정에서 </a:t>
            </a:r>
            <a:r>
              <a:rPr lang="ko-KR" altLang="en-US" dirty="0" err="1">
                <a:sym typeface="Wingdings" pitchFamily="2" charset="2"/>
              </a:rPr>
              <a:t>난수를</a:t>
            </a:r>
            <a:r>
              <a:rPr lang="ko-KR" altLang="en-US" dirty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만들어짐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보통 예측 과정도 </a:t>
            </a:r>
            <a:r>
              <a:rPr lang="ko-KR" altLang="en-US" dirty="0" err="1">
                <a:sym typeface="Wingdings" pitchFamily="2" charset="2"/>
              </a:rPr>
              <a:t>난수</a:t>
            </a:r>
            <a:r>
              <a:rPr lang="ko-KR" altLang="en-US" dirty="0">
                <a:sym typeface="Wingdings" pitchFamily="2" charset="2"/>
              </a:rPr>
              <a:t> 사용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ym typeface="Wingdings" pitchFamily="2" charset="2"/>
            </a:endParaRPr>
          </a:p>
          <a:p>
            <a:endParaRPr lang="en-US" altLang="ko-KR" sz="2800" b="1" dirty="0">
              <a:sym typeface="Wingdings" pitchFamily="2" charset="2"/>
            </a:endParaRPr>
          </a:p>
          <a:p>
            <a:r>
              <a:rPr lang="ko-KR" altLang="en-US" sz="2800" b="1" dirty="0">
                <a:sym typeface="Wingdings" pitchFamily="2" charset="2"/>
              </a:rPr>
              <a:t>분별 모델</a:t>
            </a:r>
            <a:r>
              <a:rPr lang="en-US" altLang="ko-KR" sz="2800" b="1" baseline="90000" dirty="0">
                <a:solidFill>
                  <a:schemeClr val="accent1"/>
                </a:solidFill>
                <a:sym typeface="Wingdings" pitchFamily="2" charset="2"/>
              </a:rPr>
              <a:t>discriminative model</a:t>
            </a:r>
            <a:r>
              <a:rPr lang="ko-KR" altLang="en-US" sz="2800" b="1" dirty="0">
                <a:sym typeface="Wingdings" pitchFamily="2" charset="2"/>
              </a:rPr>
              <a:t>과 생성 모델</a:t>
            </a:r>
            <a:r>
              <a:rPr lang="en-US" altLang="ko-KR" sz="2800" b="1" baseline="90000" dirty="0">
                <a:solidFill>
                  <a:schemeClr val="accent1"/>
                </a:solidFill>
                <a:sym typeface="Wingdings" pitchFamily="2" charset="2"/>
              </a:rPr>
              <a:t>generative model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분별 모델은 부류 </a:t>
            </a:r>
            <a:r>
              <a:rPr lang="ko-KR" altLang="en-US" dirty="0" err="1">
                <a:sym typeface="Wingdings" pitchFamily="2" charset="2"/>
              </a:rPr>
              <a:t>예측에만</a:t>
            </a:r>
            <a:r>
              <a:rPr lang="ko-KR" altLang="en-US" dirty="0">
                <a:sym typeface="Wingdings" pitchFamily="2" charset="2"/>
              </a:rPr>
              <a:t> 관심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즉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의 추정에 관심</a:t>
            </a:r>
            <a:endParaRPr lang="en-US" altLang="ko-KR" dirty="0">
              <a:sym typeface="Wingdings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ym typeface="Wingdings" pitchFamily="2" charset="2"/>
              </a:rPr>
              <a:t>생성 모델은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>
                <a:sym typeface="Wingdings" pitchFamily="2" charset="2"/>
              </a:rPr>
              <a:t>추정함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따라서 새로운 샘플을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생성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할 수 있음</a:t>
            </a:r>
            <a:r>
              <a:rPr lang="en-US" altLang="ko-KR" dirty="0">
                <a:sym typeface="Wingdings" pitchFamily="2" charset="2"/>
              </a:rPr>
              <a:t>(RNN,GAN)</a:t>
            </a:r>
          </a:p>
        </p:txBody>
      </p:sp>
    </p:spTree>
    <p:extLst>
      <p:ext uri="{BB962C8B-B14F-4D97-AF65-F5344CB8AC3E}">
        <p14:creationId xmlns:p14="http://schemas.microsoft.com/office/powerpoint/2010/main" val="3035849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262888"/>
            <a:ext cx="7560840" cy="54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  <a:r>
              <a:rPr lang="en-US" altLang="ko-KR" baseline="70000" dirty="0">
                <a:solidFill>
                  <a:schemeClr val="accent1"/>
                </a:solidFill>
              </a:rPr>
              <a:t>Linear Algebra</a:t>
            </a:r>
            <a:endParaRPr lang="ko-KR" altLang="en-US" baseline="700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236912" y="1137320"/>
            <a:ext cx="8784976" cy="483371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벡터와 행렬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놈과 유사도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퍼셉트론의 해석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/>
              <a:t>선형결합과</a:t>
            </a:r>
            <a:r>
              <a:rPr lang="ko-KR" altLang="en-US" sz="2800" dirty="0"/>
              <a:t> 벡터공간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/>
              <a:t>역행렬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행렬 분해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51886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baseline="70000" dirty="0">
                <a:solidFill>
                  <a:schemeClr val="accent1"/>
                </a:solidFill>
              </a:rPr>
              <a:t>vector</a:t>
            </a:r>
            <a:r>
              <a:rPr lang="ko-KR" altLang="en-US" dirty="0"/>
              <a:t>와 행렬</a:t>
            </a:r>
            <a:r>
              <a:rPr lang="en-US" altLang="ko-KR" baseline="70000" dirty="0">
                <a:solidFill>
                  <a:schemeClr val="accent1"/>
                </a:solidFill>
              </a:rPr>
              <a:t>matrix</a:t>
            </a:r>
            <a:endParaRPr lang="ko-KR" altLang="en-US" baseline="700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85070" y="908720"/>
            <a:ext cx="11713301" cy="5688632"/>
          </a:xfrm>
        </p:spPr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샘플을 특징 벡터로</a:t>
            </a:r>
            <a:r>
              <a:rPr lang="en-US" altLang="ko-KR" baseline="30000" dirty="0">
                <a:solidFill>
                  <a:schemeClr val="accent1"/>
                </a:solidFill>
              </a:rPr>
              <a:t>feature vector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데이터에서 꽃받침의 길이</a:t>
            </a:r>
            <a:r>
              <a:rPr lang="en-US" altLang="ko-KR" dirty="0"/>
              <a:t>, </a:t>
            </a:r>
            <a:r>
              <a:rPr lang="ko-KR" altLang="en-US" dirty="0"/>
              <a:t>꽃받침의 너비</a:t>
            </a:r>
            <a:r>
              <a:rPr lang="en-US" altLang="ko-KR" dirty="0"/>
              <a:t>, </a:t>
            </a:r>
            <a:r>
              <a:rPr lang="ko-KR" altLang="en-US" dirty="0"/>
              <a:t>꽃잎의 길이</a:t>
            </a:r>
            <a:r>
              <a:rPr lang="en-US" altLang="ko-KR" dirty="0"/>
              <a:t>, </a:t>
            </a:r>
            <a:r>
              <a:rPr lang="ko-KR" altLang="en-US" dirty="0"/>
              <a:t>꽃잎의 너비라는</a:t>
            </a:r>
            <a:r>
              <a:rPr lang="en-US" altLang="ko-KR" dirty="0"/>
              <a:t> 4</a:t>
            </a:r>
            <a:r>
              <a:rPr lang="ko-KR" altLang="en-US" dirty="0"/>
              <a:t>개의 특징이 각각 </a:t>
            </a:r>
            <a:r>
              <a:rPr lang="en-US" altLang="ko-KR" dirty="0"/>
              <a:t>5.1, 3.5, 1.4, 0.2</a:t>
            </a:r>
            <a:r>
              <a:rPr lang="ko-KR" altLang="en-US" dirty="0"/>
              <a:t>인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특징 벡터를 첨자로 구분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21" y="2780929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070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205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1" y="908720"/>
            <a:ext cx="6399194" cy="2003650"/>
          </a:xfrm>
        </p:spPr>
        <p:txBody>
          <a:bodyPr/>
          <a:lstStyle/>
          <a:p>
            <a:r>
              <a:rPr lang="ko-KR" altLang="en-US" dirty="0"/>
              <a:t>행렬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개의 벡터를 담음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훈련집합을 담은 행렬을 </a:t>
            </a:r>
            <a:r>
              <a:rPr lang="ko-KR" altLang="en-US" dirty="0" err="1"/>
              <a:t>설계행렬</a:t>
            </a:r>
            <a:r>
              <a:rPr lang="en-US" altLang="ko-KR" baseline="70000" dirty="0">
                <a:solidFill>
                  <a:schemeClr val="accent1"/>
                </a:solidFill>
              </a:rPr>
              <a:t>design matrix</a:t>
            </a:r>
            <a:r>
              <a:rPr lang="ko-KR" altLang="en-US" dirty="0"/>
              <a:t>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 있는 </a:t>
            </a:r>
            <a:r>
              <a:rPr lang="en-US" altLang="ko-KR" dirty="0"/>
              <a:t>150</a:t>
            </a:r>
            <a:r>
              <a:rPr lang="ko-KR" altLang="en-US" dirty="0"/>
              <a:t>개의 샘플을 설계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73" y="3140969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64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행</a:t>
            </a:r>
            <a:r>
              <a:rPr lang="en-US" altLang="ko-KR" sz="2000" baseline="30000" dirty="0"/>
              <a:t>row</a:t>
            </a:r>
            <a:endParaRPr lang="ko-KR" altLang="en-US" sz="2000" baseline="30000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8669678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13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열</a:t>
            </a:r>
            <a:r>
              <a:rPr lang="en-US" altLang="ko-KR" sz="2000" baseline="30000" dirty="0"/>
              <a:t>column</a:t>
            </a:r>
            <a:endParaRPr lang="ko-KR" altLang="en-US" sz="2000" baseline="30000" dirty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6070848" y="5157193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72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3690712"/>
          </a:xfrm>
        </p:spPr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전치</a:t>
            </a:r>
            <a:r>
              <a:rPr lang="en-US" altLang="ko-KR" baseline="70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transpose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Iris</a:t>
            </a:r>
            <a:r>
              <a:rPr lang="ko-KR" altLang="en-US" dirty="0"/>
              <a:t>의 설계 행렬을 </a:t>
            </a:r>
            <a:r>
              <a:rPr lang="ko-KR" altLang="en-US" dirty="0" err="1"/>
              <a:t>전치행렬</a:t>
            </a:r>
            <a:r>
              <a:rPr lang="ko-KR" altLang="en-US" dirty="0"/>
              <a:t> 표기에 따라 표현하면</a:t>
            </a:r>
            <a:r>
              <a:rPr lang="en-US" altLang="ko-KR" dirty="0"/>
              <a:t>,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36" y="1556793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37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06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행렬을 이용하면 수학을 간결하게 표현할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다항식의 행렬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특수한 행렬들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55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113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764704"/>
            <a:ext cx="9689912" cy="3523832"/>
          </a:xfrm>
        </p:spPr>
        <p:txBody>
          <a:bodyPr/>
          <a:lstStyle/>
          <a:p>
            <a:r>
              <a:rPr lang="ko-KR" altLang="en-US" dirty="0"/>
              <a:t>행렬 연산</a:t>
            </a:r>
            <a:endParaRPr lang="en-US" altLang="ko-KR" dirty="0"/>
          </a:p>
          <a:p>
            <a:pPr lvl="1"/>
            <a:r>
              <a:rPr lang="ko-KR" altLang="en-US" dirty="0"/>
              <a:t>행렬 곱셈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교환법칙 성립하지 않음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분배법칙과 결합법칙 성립</a:t>
            </a:r>
            <a:r>
              <a:rPr lang="en-US" altLang="ko-KR" dirty="0"/>
              <a:t>: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b="1" u="sng" dirty="0">
                <a:solidFill>
                  <a:srgbClr val="FF0000"/>
                </a:solidFill>
              </a:rPr>
              <a:t>벡터의 내적</a:t>
            </a:r>
            <a:r>
              <a:rPr lang="en-US" altLang="ko-KR" b="1" baseline="70000" dirty="0">
                <a:solidFill>
                  <a:schemeClr val="accent1"/>
                </a:solidFill>
              </a:rPr>
              <a:t>dot product/inner product</a:t>
            </a:r>
            <a:r>
              <a:rPr lang="ko-KR" altLang="en-US" b="1" u="sng" dirty="0">
                <a:solidFill>
                  <a:srgbClr val="FF0000"/>
                </a:solidFill>
              </a:rPr>
              <a:t> 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9"/>
          <a:stretch/>
        </p:blipFill>
        <p:spPr bwMode="auto">
          <a:xfrm>
            <a:off x="3364841" y="1139722"/>
            <a:ext cx="3447439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34" y="2996953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3284985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4"/>
          <a:stretch/>
        </p:blipFill>
        <p:spPr bwMode="auto">
          <a:xfrm>
            <a:off x="2247200" y="4377986"/>
            <a:ext cx="3696400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73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00" y="2003427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204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764704"/>
            <a:ext cx="8958392" cy="3158072"/>
          </a:xfrm>
        </p:spPr>
        <p:txBody>
          <a:bodyPr>
            <a:normAutofit/>
          </a:bodyPr>
          <a:lstStyle/>
          <a:p>
            <a:r>
              <a:rPr lang="ko-KR" altLang="en-US" dirty="0"/>
              <a:t>텐서</a:t>
            </a:r>
            <a:r>
              <a:rPr lang="en-US" altLang="ko-KR" b="1" baseline="70000" dirty="0">
                <a:solidFill>
                  <a:schemeClr val="accent1"/>
                </a:solidFill>
              </a:rPr>
              <a:t>tensor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이상의 구조를 가진 숫자 배열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</a:t>
            </a:r>
            <a:r>
              <a:rPr lang="ko-KR" altLang="en-US" dirty="0"/>
              <a:t>차원 구조의 </a:t>
            </a:r>
            <a:r>
              <a:rPr lang="en-US" altLang="ko-KR" dirty="0"/>
              <a:t>RGB </a:t>
            </a:r>
            <a:r>
              <a:rPr lang="ko-KR" altLang="en-US" dirty="0"/>
              <a:t>컬러 영상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6*6*3 </a:t>
            </a:r>
            <a:r>
              <a:rPr lang="ko-KR" altLang="en-US" dirty="0"/>
              <a:t>텐서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133" y="3610753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760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놈</a:t>
            </a:r>
            <a:r>
              <a:rPr lang="en-US" altLang="ko-KR" baseline="70000" dirty="0">
                <a:solidFill>
                  <a:schemeClr val="accent1"/>
                </a:solidFill>
              </a:rPr>
              <a:t>norm</a:t>
            </a:r>
            <a:r>
              <a:rPr lang="ko-KR" altLang="en-US" dirty="0"/>
              <a:t>과 유사도</a:t>
            </a:r>
            <a:r>
              <a:rPr lang="en-US" altLang="ko-KR" baseline="70000" dirty="0">
                <a:solidFill>
                  <a:schemeClr val="accent1"/>
                </a:solidFill>
              </a:rPr>
              <a:t>similarity</a:t>
            </a:r>
            <a:endParaRPr lang="ko-KR" altLang="en-US" baseline="70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03512" y="764704"/>
                <a:ext cx="8784976" cy="4355936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벡터와 행렬의 크기를 놈으로 측정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벡터의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차 놈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b="1" dirty="0"/>
                  <a:t> : </a:t>
                </a:r>
                <a:r>
                  <a:rPr lang="ko-KR" altLang="en-US" b="1" dirty="0" err="1"/>
                  <a:t>유클리디언</a:t>
                </a:r>
                <a:r>
                  <a:rPr lang="ko-KR" altLang="en-US" b="1" dirty="0"/>
                  <a:t> 놈</a:t>
                </a:r>
                <a:r>
                  <a:rPr lang="en-US" altLang="ko-KR" b="1" baseline="70000" dirty="0">
                    <a:solidFill>
                      <a:schemeClr val="accent1"/>
                    </a:solidFill>
                  </a:rPr>
                  <a:t>Euclidian norm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행렬의 </a:t>
                </a:r>
                <a:r>
                  <a:rPr lang="ko-KR" altLang="en-US" dirty="0" err="1"/>
                  <a:t>프로베니우스</a:t>
                </a:r>
                <a:r>
                  <a:rPr lang="ko-KR" altLang="en-US" dirty="0"/>
                  <a:t> 놈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03512" y="764704"/>
                <a:ext cx="8784976" cy="4355936"/>
              </a:xfrm>
              <a:blipFill>
                <a:blip r:embed="rId2"/>
                <a:stretch>
                  <a:fillRect l="-624" b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4"/>
          <a:stretch/>
        </p:blipFill>
        <p:spPr bwMode="auto">
          <a:xfrm>
            <a:off x="3647729" y="1291180"/>
            <a:ext cx="4088095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39"/>
          <a:stretch/>
        </p:blipFill>
        <p:spPr bwMode="auto">
          <a:xfrm>
            <a:off x="2291645" y="5002896"/>
            <a:ext cx="4118299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44" y="6201706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53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436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764704"/>
            <a:ext cx="8784976" cy="3907880"/>
          </a:xfrm>
        </p:spPr>
        <p:txBody>
          <a:bodyPr/>
          <a:lstStyle/>
          <a:p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/>
          </a:p>
          <a:p>
            <a:pPr lvl="1"/>
            <a:r>
              <a:rPr lang="ko-KR" altLang="en-US" dirty="0"/>
              <a:t>벡터를 기하학적으로 해석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코사인 유사도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2"/>
          <a:stretch/>
        </p:blipFill>
        <p:spPr bwMode="auto">
          <a:xfrm>
            <a:off x="2272528" y="1700809"/>
            <a:ext cx="8181419" cy="236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00"/>
          <a:stretch/>
        </p:blipFill>
        <p:spPr bwMode="auto">
          <a:xfrm>
            <a:off x="3817867" y="4886058"/>
            <a:ext cx="4649478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319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퍼셉트론의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03512" y="764704"/>
                <a:ext cx="8784976" cy="5471504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1958</a:t>
                </a:r>
                <a:r>
                  <a:rPr lang="ko-KR" altLang="en-US" dirty="0"/>
                  <a:t>년 로젠블렛이 고안한 분류기</a:t>
                </a:r>
                <a:r>
                  <a:rPr lang="en-US" altLang="ko-KR" baseline="70000" dirty="0">
                    <a:solidFill>
                      <a:schemeClr val="accent1"/>
                    </a:solidFill>
                  </a:rPr>
                  <a:t>classifier</a:t>
                </a:r>
                <a:r>
                  <a:rPr lang="ko-KR" altLang="en-US" dirty="0"/>
                  <a:t> 모델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퍼센트로의 동작을 수식으로 표현하면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/>
                  <a:t>로는 계단함수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03512" y="764704"/>
                <a:ext cx="8784976" cy="5471504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7"/>
          <a:stretch/>
        </p:blipFill>
        <p:spPr bwMode="auto">
          <a:xfrm>
            <a:off x="2423592" y="1613630"/>
            <a:ext cx="6192688" cy="219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9"/>
          <a:stretch/>
        </p:blipFill>
        <p:spPr bwMode="auto">
          <a:xfrm>
            <a:off x="3443487" y="5304640"/>
            <a:ext cx="4411210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210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퍼셉트론의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350200" y="764704"/>
                <a:ext cx="9223568" cy="2664296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(c)]</a:t>
                </a:r>
                <a:r>
                  <a:rPr lang="ko-KR" altLang="en-US" dirty="0"/>
                  <a:t>의 파란 직선은 두 개의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부분공간을 나누는 결정직선</a:t>
                </a:r>
                <a:r>
                  <a:rPr lang="en-US" altLang="ko-KR" baseline="30000" dirty="0"/>
                  <a:t>decision line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수직이고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만큼 떨어져 있음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차원 특징공간은 결정평면</a:t>
                </a:r>
                <a:r>
                  <a:rPr lang="en-US" altLang="ko-KR" baseline="30000" dirty="0"/>
                  <a:t>decision plane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차원 이상은 결정 초평면</a:t>
                </a:r>
                <a:r>
                  <a:rPr lang="en-US" altLang="ko-KR" baseline="30000" dirty="0"/>
                  <a:t>decision hyperplane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3</a:t>
                </a:r>
                <a:r>
                  <a:rPr lang="ko-KR" altLang="en-US" dirty="0"/>
                  <a:t>차원 특징공간을 위한 퍼셉트론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50200" y="764704"/>
                <a:ext cx="9223568" cy="2664296"/>
              </a:xfrm>
              <a:blipFill>
                <a:blip r:embed="rId2"/>
                <a:stretch>
                  <a:fillRect l="-594" b="-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8" b="11377"/>
          <a:stretch/>
        </p:blipFill>
        <p:spPr bwMode="auto">
          <a:xfrm>
            <a:off x="9985248" y="973550"/>
            <a:ext cx="1721704" cy="219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925245" y="3364992"/>
            <a:ext cx="7258439" cy="3258648"/>
            <a:chOff x="3470581" y="3429000"/>
            <a:chExt cx="7258439" cy="325864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0409" y="3429000"/>
              <a:ext cx="6348611" cy="31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470581" y="6278076"/>
              <a:ext cx="1709928" cy="409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2955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퍼셉트론의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764704"/>
            <a:ext cx="9580184" cy="583264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출력이 여러 개인 퍼셉트론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유사도</a:t>
            </a:r>
            <a:r>
              <a:rPr lang="ko-KR" altLang="en-US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를</a:t>
            </a:r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3972956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4044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6" y="1986197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615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퍼셉트론의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764704"/>
            <a:ext cx="8784976" cy="4822280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학습은 훈련집합의 샘플에 대해 아래 식을 가장 잘 만족하는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학습에서 퍼셉트론의 중요성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8"/>
          <a:stretch/>
        </p:blipFill>
        <p:spPr bwMode="auto">
          <a:xfrm>
            <a:off x="2207568" y="1700808"/>
            <a:ext cx="346171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5"/>
          <a:stretch/>
        </p:blipFill>
        <p:spPr bwMode="auto">
          <a:xfrm>
            <a:off x="2351585" y="3717032"/>
            <a:ext cx="368345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629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선형결합과</a:t>
            </a:r>
            <a:r>
              <a:rPr lang="ko-KR" altLang="en-US" dirty="0"/>
              <a:t> 벡터공간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공간상의 한 점으로 화살표 끝이 벡터의 좌표에 해당</a:t>
            </a:r>
            <a:endParaRPr lang="en-US" altLang="ko-KR" dirty="0"/>
          </a:p>
          <a:p>
            <a:r>
              <a:rPr lang="ko-KR" altLang="en-US" dirty="0"/>
              <a:t>선형결합이 만드는 벡터공간</a:t>
            </a:r>
            <a:endParaRPr lang="en-US" altLang="ko-KR" dirty="0"/>
          </a:p>
          <a:p>
            <a:pPr lvl="1"/>
            <a:r>
              <a:rPr lang="ko-KR" altLang="en-US" dirty="0"/>
              <a:t>기저벡터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선형결합으로 만들어지는 공간을 </a:t>
            </a:r>
            <a:r>
              <a:rPr lang="ko-KR" altLang="en-US" dirty="0">
                <a:solidFill>
                  <a:srgbClr val="0000FF"/>
                </a:solidFill>
              </a:rPr>
              <a:t>벡터공간</a:t>
            </a:r>
            <a:r>
              <a:rPr lang="ko-KR" altLang="en-US" dirty="0"/>
              <a:t>이라 부름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9"/>
          <a:stretch/>
        </p:blipFill>
        <p:spPr bwMode="auto">
          <a:xfrm>
            <a:off x="649224" y="4221088"/>
            <a:ext cx="5059224" cy="225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87" b="96"/>
          <a:stretch/>
        </p:blipFill>
        <p:spPr bwMode="auto">
          <a:xfrm>
            <a:off x="2279576" y="2708921"/>
            <a:ext cx="2018104" cy="40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8"/>
          <a:stretch/>
        </p:blipFill>
        <p:spPr bwMode="auto">
          <a:xfrm>
            <a:off x="6406897" y="4094846"/>
            <a:ext cx="5310131" cy="237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65592" y="3140449"/>
            <a:ext cx="251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기저벡터</a:t>
            </a:r>
            <a:r>
              <a:rPr lang="en-US" altLang="ko-KR" b="1" baseline="70000" dirty="0">
                <a:solidFill>
                  <a:schemeClr val="accent1"/>
                </a:solidFill>
              </a:rPr>
              <a:t>basis vector</a:t>
            </a:r>
            <a:endParaRPr lang="ko-KR" altLang="en-US" b="1" baseline="700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592" y="3479003"/>
            <a:ext cx="402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정규직교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기저벡터</a:t>
            </a:r>
            <a:r>
              <a:rPr lang="en-US" altLang="ko-KR" b="1" baseline="70000" dirty="0">
                <a:solidFill>
                  <a:schemeClr val="accent1"/>
                </a:solidFill>
              </a:rPr>
              <a:t>orthonormal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b="1" baseline="70000" dirty="0">
                <a:solidFill>
                  <a:schemeClr val="accent1"/>
                </a:solidFill>
              </a:rPr>
              <a:t>basis vector</a:t>
            </a:r>
            <a:endParaRPr lang="ko-KR" altLang="en-US" b="1" baseline="7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778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역행렬의</a:t>
            </a:r>
            <a:r>
              <a:rPr lang="ko-KR" altLang="en-US" dirty="0"/>
              <a:t> 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정사각행렬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7"/>
          <a:stretch/>
        </p:blipFill>
        <p:spPr bwMode="auto">
          <a:xfrm>
            <a:off x="1991545" y="1512046"/>
            <a:ext cx="7870119" cy="148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4077073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5013177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926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37" y="1536217"/>
            <a:ext cx="8342814" cy="465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71837" y="1536218"/>
            <a:ext cx="1685763" cy="83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55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3489544"/>
          </a:xfrm>
        </p:spPr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기하학적 의미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차원에서는 </a:t>
            </a:r>
            <a:r>
              <a:rPr lang="en-US" altLang="ko-KR" dirty="0"/>
              <a:t>2</a:t>
            </a:r>
            <a:r>
              <a:rPr lang="ko-KR" altLang="en-US" dirty="0"/>
              <a:t>개의 행 벡터가 이루는 평행사변형의 넓이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차원에서는 </a:t>
            </a:r>
            <a:r>
              <a:rPr lang="en-US" altLang="ko-KR" dirty="0"/>
              <a:t>3</a:t>
            </a:r>
            <a:r>
              <a:rPr lang="ko-KR" altLang="en-US" dirty="0"/>
              <a:t>개의 행 벡터가 이루는 평행사각기둥의 부피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50"/>
          <a:stretch/>
        </p:blipFill>
        <p:spPr bwMode="auto">
          <a:xfrm>
            <a:off x="2135560" y="1366545"/>
            <a:ext cx="5088200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7"/>
          <a:stretch/>
        </p:blipFill>
        <p:spPr bwMode="auto">
          <a:xfrm>
            <a:off x="3327675" y="4467630"/>
            <a:ext cx="5631137" cy="230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988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정부호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                                                                  </a:t>
            </a:r>
            <a:r>
              <a:rPr lang="ko-KR" altLang="en-US" dirty="0"/>
              <a:t>이므로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9" y="2388233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6" y="4019869"/>
            <a:ext cx="10740820" cy="188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27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66262" y="569678"/>
            <a:ext cx="11936288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u="sng" dirty="0" err="1">
                <a:latin typeface="+mj-lt"/>
              </a:rPr>
              <a:t>훈련집합</a:t>
            </a:r>
            <a:r>
              <a:rPr lang="en-US" altLang="ko-KR" sz="4000" b="1" u="sng" dirty="0">
                <a:latin typeface="+mj-lt"/>
              </a:rPr>
              <a:t>(Training Set) / </a:t>
            </a:r>
            <a:r>
              <a:rPr lang="ko-KR" altLang="en-US" sz="4000" b="1" u="sng" dirty="0" err="1">
                <a:latin typeface="+mj-lt"/>
              </a:rPr>
              <a:t>학습집합</a:t>
            </a:r>
            <a:r>
              <a:rPr lang="en-US" altLang="ko-KR" sz="4000" b="1" u="sng" dirty="0">
                <a:latin typeface="+mj-lt"/>
              </a:rPr>
              <a:t>(Learning Set)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9488" y="2063612"/>
            <a:ext cx="9494226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3600" dirty="0"/>
              <a:t>입력 패턴 </a:t>
            </a:r>
            <a:r>
              <a:rPr lang="en-US" altLang="ko-KR" sz="3600" dirty="0"/>
              <a:t>, </a:t>
            </a:r>
            <a:r>
              <a:rPr lang="ko-KR" altLang="en-US" sz="3600" dirty="0"/>
              <a:t>특징</a:t>
            </a:r>
            <a:r>
              <a:rPr lang="en-US" altLang="ko-KR" sz="3600" dirty="0"/>
              <a:t>(feature), </a:t>
            </a:r>
            <a:r>
              <a:rPr lang="en-US" altLang="ko-KR" sz="3600" b="1" i="1" u="sng" dirty="0"/>
              <a:t>x</a:t>
            </a:r>
            <a:r>
              <a:rPr lang="en-US" altLang="ko-KR" sz="3600" b="1" i="1" dirty="0"/>
              <a:t> , </a:t>
            </a:r>
            <a:r>
              <a:rPr lang="en-US" altLang="ko-KR" sz="3600" b="1" i="1" u="sng" dirty="0"/>
              <a:t>X</a:t>
            </a:r>
          </a:p>
          <a:p>
            <a:endParaRPr lang="en-US" altLang="ko-KR" sz="3600" b="1" i="1" u="sng" dirty="0"/>
          </a:p>
          <a:p>
            <a:endParaRPr lang="en-US" altLang="ko-KR" sz="3600" b="1" i="1" u="sng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3600" dirty="0"/>
              <a:t>출력 패턴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목표값</a:t>
            </a:r>
            <a:r>
              <a:rPr lang="en-US" altLang="ko-KR" sz="3600" dirty="0"/>
              <a:t>(target</a:t>
            </a:r>
            <a:r>
              <a:rPr lang="ko-KR" altLang="en-US" sz="3600" dirty="0"/>
              <a:t> </a:t>
            </a:r>
            <a:r>
              <a:rPr lang="en-US" altLang="ko-KR" sz="3600" dirty="0"/>
              <a:t>value), y</a:t>
            </a:r>
            <a:endParaRPr lang="ko-KR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9" b="7560"/>
          <a:stretch/>
        </p:blipFill>
        <p:spPr bwMode="auto">
          <a:xfrm>
            <a:off x="2671378" y="5141788"/>
            <a:ext cx="6931380" cy="49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825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4083904"/>
              </a:xfrm>
            </p:spPr>
            <p:txBody>
              <a:bodyPr/>
              <a:lstStyle/>
              <a:p>
                <a:r>
                  <a:rPr lang="ko-KR" altLang="en-US" dirty="0"/>
                  <a:t>분해란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정수 </a:t>
                </a:r>
                <a:r>
                  <a:rPr lang="en-US" altLang="ko-KR" dirty="0"/>
                  <a:t>3717</a:t>
                </a:r>
                <a:r>
                  <a:rPr lang="ko-KR" altLang="en-US" dirty="0"/>
                  <a:t>은 특성이 보이지 않지만</a:t>
                </a:r>
                <a:r>
                  <a:rPr lang="en-US" altLang="ko-KR" dirty="0"/>
                  <a:t>, 3*3*7*59</a:t>
                </a:r>
                <a:r>
                  <a:rPr lang="ko-KR" altLang="en-US" dirty="0"/>
                  <a:t>로 소인수 분해를 하면 특성이 보이듯이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행렬도 분해하면 여러모로 유용함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err="1"/>
                  <a:t>고윳값</a:t>
                </a:r>
                <a:r>
                  <a:rPr lang="en-US" altLang="ko-KR" baseline="70000" dirty="0">
                    <a:solidFill>
                      <a:schemeClr val="accent1"/>
                    </a:solidFill>
                  </a:rPr>
                  <a:t>eigen value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과 고유 벡터</a:t>
                </a:r>
                <a:r>
                  <a:rPr lang="en-US" altLang="ko-KR" baseline="70000" dirty="0"/>
                  <a:t>eigen</a:t>
                </a:r>
                <a:r>
                  <a:rPr lang="ko-KR" altLang="en-US" baseline="70000" dirty="0"/>
                  <a:t> </a:t>
                </a:r>
                <a:r>
                  <a:rPr lang="en-US" altLang="ko-KR" baseline="70000" dirty="0"/>
                  <a:t>vector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고유 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4083904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6" y="375303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upload.wikimedia.org/wikipedia/commons/0/06/Eigenvecto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03" y="32278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7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1" y="908720"/>
            <a:ext cx="5894750" cy="231911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고윳값</a:t>
            </a:r>
            <a:r>
              <a:rPr lang="en-US" altLang="ko-KR" baseline="70000" dirty="0">
                <a:solidFill>
                  <a:schemeClr val="accent1"/>
                </a:solidFill>
              </a:rPr>
              <a:t>eigen value</a:t>
            </a:r>
            <a:r>
              <a:rPr lang="en-US" altLang="ko-KR" dirty="0"/>
              <a:t> </a:t>
            </a:r>
            <a:r>
              <a:rPr lang="ko-KR" altLang="en-US" dirty="0"/>
              <a:t>과 고유 벡터</a:t>
            </a:r>
            <a:r>
              <a:rPr lang="en-US" altLang="ko-KR" baseline="70000" dirty="0"/>
              <a:t>eigen</a:t>
            </a:r>
            <a:r>
              <a:rPr lang="ko-KR" altLang="en-US" baseline="70000" dirty="0"/>
              <a:t> </a:t>
            </a:r>
            <a:r>
              <a:rPr lang="en-US" altLang="ko-KR" baseline="70000" dirty="0"/>
              <a:t>vector </a:t>
            </a:r>
          </a:p>
          <a:p>
            <a:endParaRPr lang="en-US" altLang="ko-KR" baseline="70000" dirty="0"/>
          </a:p>
          <a:p>
            <a:endParaRPr lang="en-US" altLang="ko-KR" baseline="70000" dirty="0"/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</a:rPr>
              <a:t>         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기하학적 해석</a:t>
            </a:r>
            <a:endParaRPr lang="en-US" altLang="ko-KR" sz="2800" b="1" u="sng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upload.wikimedia.org/wikipedia/commons/0/06/Eigenvecto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62" y="1239139"/>
            <a:ext cx="4955921" cy="49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491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0040" y="764704"/>
            <a:ext cx="10607040" cy="5832648"/>
          </a:xfrm>
        </p:spPr>
        <p:txBody>
          <a:bodyPr/>
          <a:lstStyle/>
          <a:p>
            <a:r>
              <a:rPr lang="ko-KR" altLang="en-US" dirty="0" err="1"/>
              <a:t>고윳값과</a:t>
            </a:r>
            <a:r>
              <a:rPr lang="ko-KR" altLang="en-US" dirty="0"/>
              <a:t> 고유 벡터의</a:t>
            </a:r>
            <a:r>
              <a:rPr lang="en-US" altLang="ko-KR" dirty="0"/>
              <a:t> </a:t>
            </a:r>
            <a:r>
              <a:rPr lang="ko-KR" altLang="en-US" dirty="0"/>
              <a:t>기하학적 해석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207567" y="1268760"/>
            <a:ext cx="5630697" cy="5328592"/>
            <a:chOff x="2207567" y="1268760"/>
            <a:chExt cx="5630697" cy="5328592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9" y="1268760"/>
              <a:ext cx="5630695" cy="5328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547872" y="3855332"/>
              <a:ext cx="1554480" cy="158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07568" y="1268760"/>
              <a:ext cx="5630695" cy="258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207568" y="1697954"/>
              <a:ext cx="749808" cy="185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07567" y="6295372"/>
              <a:ext cx="5630695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832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3571840"/>
              </a:xfrm>
            </p:spPr>
            <p:txBody>
              <a:bodyPr/>
              <a:lstStyle/>
              <a:p>
                <a:r>
                  <a:rPr lang="ko-KR" altLang="en-US" dirty="0" err="1"/>
                  <a:t>고윳값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/>
                  <a:t>eigen value</a:t>
                </a:r>
                <a:r>
                  <a:rPr lang="ko-KR" altLang="en-US" baseline="30000" dirty="0"/>
                  <a:t> </a:t>
                </a:r>
                <a:r>
                  <a:rPr lang="en-US" altLang="ko-KR" baseline="30000" dirty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</a:t>
                </a:r>
                <a:r>
                  <a:rPr lang="ko-KR" altLang="en-US" dirty="0" err="1"/>
                  <a:t>정사각행렬에만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 가능한데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기계 학습에서는 정사각행렬이 아닌 경우의 분해도 필요하므로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한계를 가짐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3571840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7993" b="1544"/>
          <a:stretch/>
        </p:blipFill>
        <p:spPr bwMode="auto">
          <a:xfrm>
            <a:off x="2279576" y="1700809"/>
            <a:ext cx="1615768" cy="36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10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259228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/>
                  <a:t>특잇값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2592288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13" b="-10323"/>
          <a:stretch/>
        </p:blipFill>
        <p:spPr bwMode="auto">
          <a:xfrm>
            <a:off x="2198795" y="1491173"/>
            <a:ext cx="1559389" cy="34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95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865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763095" y="1420784"/>
            <a:ext cx="6170594" cy="3096352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확률 기초</a:t>
            </a:r>
            <a:endParaRPr lang="en-US" altLang="ko-K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베이즈 정리와 기계 학습</a:t>
            </a:r>
            <a:endParaRPr lang="en-US" altLang="ko-K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최대 우도</a:t>
            </a:r>
            <a:endParaRPr lang="en-US" altLang="ko-K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평균과 분산</a:t>
            </a:r>
            <a:endParaRPr lang="en-US" altLang="ko-K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유용한 확률분포</a:t>
            </a:r>
            <a:endParaRPr lang="en-US" altLang="ko-K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dirty="0"/>
              <a:t>정보이론</a:t>
            </a:r>
            <a:endParaRPr lang="en-US" altLang="ko-KR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285069" y="5748451"/>
            <a:ext cx="1171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기계 학습이 처리할 데이터는 불확실한 세상에서 발생하므로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불확실성</a:t>
            </a:r>
            <a:r>
              <a:rPr lang="ko-KR" altLang="en-US" dirty="0"/>
              <a:t>을 다루는 확률과 통계를 잘 활용해야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2764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4349080"/>
          </a:xfrm>
        </p:spPr>
        <p:txBody>
          <a:bodyPr/>
          <a:lstStyle/>
          <a:p>
            <a:r>
              <a:rPr lang="ko-KR" altLang="en-US" dirty="0"/>
              <a:t>확률변수</a:t>
            </a:r>
            <a:r>
              <a:rPr lang="en-US" altLang="ko-KR" baseline="30000" dirty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다섯 가지 경우 중 한 값을 갖는 확률변수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53896" y="1901969"/>
            <a:ext cx="9590721" cy="1829010"/>
            <a:chOff x="1453896" y="1901969"/>
            <a:chExt cx="9590721" cy="1829010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839" y="1901969"/>
              <a:ext cx="9476778" cy="181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453896" y="3429000"/>
              <a:ext cx="1389888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404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5309200"/>
              </a:xfrm>
            </p:spPr>
            <p:txBody>
              <a:bodyPr/>
              <a:lstStyle/>
              <a:p>
                <a:r>
                  <a:rPr lang="ko-KR" altLang="en-US" dirty="0"/>
                  <a:t>확률분포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확률벡터</a:t>
                </a:r>
                <a:r>
                  <a:rPr lang="en-US" altLang="ko-KR" baseline="30000" dirty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Iris</a:t>
                </a:r>
                <a:r>
                  <a:rPr lang="ko-KR" altLang="en-US" dirty="0"/>
                  <a:t>에서 확률벡터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5309200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36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30168" y="2080840"/>
            <a:ext cx="5687568" cy="2696319"/>
            <a:chOff x="1956816" y="2204865"/>
            <a:chExt cx="5138928" cy="2325942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235" y="2204865"/>
              <a:ext cx="4752528" cy="2255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956816" y="4228828"/>
              <a:ext cx="5138928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0754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1477864"/>
          </a:xfrm>
        </p:spPr>
        <p:txBody>
          <a:bodyPr/>
          <a:lstStyle/>
          <a:p>
            <a:r>
              <a:rPr lang="ko-KR" altLang="en-US" dirty="0"/>
              <a:t>간단한 확률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u="sng" dirty="0">
                <a:solidFill>
                  <a:schemeClr val="accent1"/>
                </a:solidFill>
              </a:rPr>
              <a:t>주머니에서 번호를 뽑은 </a:t>
            </a:r>
            <a:r>
              <a:rPr lang="ko-KR" altLang="en-US" b="1" u="sng" dirty="0">
                <a:solidFill>
                  <a:srgbClr val="FF0000"/>
                </a:solidFill>
              </a:rPr>
              <a:t>다음</a:t>
            </a:r>
            <a:r>
              <a:rPr lang="en-US" altLang="ko-KR" b="1" u="sng" dirty="0">
                <a:solidFill>
                  <a:schemeClr val="accent1"/>
                </a:solidFill>
              </a:rPr>
              <a:t>, </a:t>
            </a:r>
            <a:r>
              <a:rPr lang="ko-KR" altLang="en-US" b="1" u="sng" dirty="0">
                <a:solidFill>
                  <a:schemeClr val="accent1"/>
                </a:solidFill>
              </a:rPr>
              <a:t>번호에 따라 해당 병에서 공을 뽑고 색을 관찰함</a:t>
            </a:r>
            <a:endParaRPr lang="en-US" altLang="ko-KR" b="1" u="sng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공의 색을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라는 </a:t>
            </a:r>
            <a:r>
              <a:rPr lang="ko-KR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확률변수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표현하면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∈{①,②,③},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>
                <a:cs typeface="Times New Roman" pitchFamily="18" charset="0"/>
              </a:rPr>
              <a:t>}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1856" y="2751208"/>
            <a:ext cx="9489504" cy="3393560"/>
            <a:chOff x="1821624" y="2815216"/>
            <a:chExt cx="8636005" cy="27626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4" y="2815216"/>
              <a:ext cx="8636005" cy="2762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821624" y="5275861"/>
              <a:ext cx="8636005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439680" y="5893172"/>
            <a:ext cx="3663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번호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공의 색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3290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곱 규칙과 합 규칙</a:t>
            </a:r>
            <a:endParaRPr lang="en-US" altLang="ko-KR" dirty="0"/>
          </a:p>
          <a:p>
            <a:pPr lvl="1"/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ko-KR" altLang="en-US" dirty="0">
                <a:cs typeface="Times New Roman" pitchFamily="18" charset="0"/>
              </a:rPr>
              <a:t>카드를 뽑을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92" y="2132857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106" b="-3990"/>
          <a:stretch/>
        </p:blipFill>
        <p:spPr bwMode="auto">
          <a:xfrm>
            <a:off x="2204171" y="3165392"/>
            <a:ext cx="3931453" cy="45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12" y="4482453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9"/>
          <a:stretch/>
        </p:blipFill>
        <p:spPr bwMode="auto">
          <a:xfrm>
            <a:off x="2303413" y="5918424"/>
            <a:ext cx="4856340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635240" y="908720"/>
            <a:ext cx="4251960" cy="1224137"/>
            <a:chOff x="1821624" y="2815216"/>
            <a:chExt cx="8636005" cy="276262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4" y="2815216"/>
              <a:ext cx="8636005" cy="2762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821624" y="5275861"/>
              <a:ext cx="8636005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29628" y="354016"/>
            <a:ext cx="3663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번호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공의 색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25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5311512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u="sng" dirty="0">
                <a:latin typeface="+mj-lt"/>
              </a:rPr>
              <a:t>테스트 집합</a:t>
            </a:r>
            <a:r>
              <a:rPr lang="en-US" altLang="ko-KR" sz="4000" b="1" u="sng" dirty="0">
                <a:latin typeface="+mj-lt"/>
              </a:rPr>
              <a:t>(Test Set)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12227"/>
            <a:ext cx="990295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 집합에 없는 새로운 샘플</a:t>
            </a:r>
            <a:r>
              <a:rPr lang="ko-KR" altLang="en-US" sz="2400" dirty="0"/>
              <a:t>에 대한 </a:t>
            </a:r>
            <a:r>
              <a:rPr lang="ko-KR" altLang="en-US" sz="2400" dirty="0" err="1"/>
              <a:t>목푯값을</a:t>
            </a:r>
            <a:r>
              <a:rPr lang="ko-KR" altLang="en-US" sz="2400" dirty="0"/>
              <a:t> 예측하는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테스트</a:t>
            </a:r>
            <a:endParaRPr lang="en-US" altLang="ko-KR" sz="2400" b="1" i="1" u="sng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4888" y="3393156"/>
            <a:ext cx="6463656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dirty="0">
                <a:latin typeface="+mj-lt"/>
              </a:rPr>
              <a:t>기계 학습의 궁극적인 목표</a:t>
            </a:r>
            <a:endParaRPr lang="en-US" altLang="ko-KR" sz="40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" y="4660542"/>
            <a:ext cx="7443216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훈련 집합에 없는 새로운 샘플에 대한 오류를 최소화</a:t>
            </a:r>
            <a:endParaRPr lang="en-US" altLang="ko-KR" sz="2400" b="1" i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40080" y="5522772"/>
            <a:ext cx="7443216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일반화</a:t>
            </a:r>
            <a:r>
              <a:rPr lang="en-US" altLang="ko-KR" sz="2400" b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generalization</a:t>
            </a:r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/>
              <a:t>능력을 극대화</a:t>
            </a:r>
            <a:endParaRPr lang="en-US" altLang="ko-KR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2678822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베이즈 정리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1800" b="1" u="sng" dirty="0"/>
              <a:t>다음 질문</a:t>
            </a:r>
            <a:endParaRPr lang="en-US" altLang="ko-KR" sz="1800" b="1" u="sng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17" y="1556793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28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356032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8" y="4461988"/>
            <a:ext cx="10101346" cy="35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2"/>
          <a:stretch/>
        </p:blipFill>
        <p:spPr bwMode="auto">
          <a:xfrm>
            <a:off x="3781458" y="5325192"/>
            <a:ext cx="4723572" cy="91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635240" y="908720"/>
            <a:ext cx="4251960" cy="1224137"/>
            <a:chOff x="1821624" y="2815216"/>
            <a:chExt cx="8636005" cy="276262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4" y="2815216"/>
              <a:ext cx="8636005" cy="2762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821624" y="5275861"/>
              <a:ext cx="8636005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929628" y="354016"/>
            <a:ext cx="3663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번호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공의 색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1595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007448"/>
          </a:xfrm>
        </p:spPr>
        <p:txBody>
          <a:bodyPr>
            <a:normAutofit/>
          </a:bodyPr>
          <a:lstStyle/>
          <a:p>
            <a:r>
              <a:rPr lang="ko-KR" altLang="en-US" dirty="0"/>
              <a:t>베이즈 정리</a:t>
            </a:r>
            <a:endParaRPr lang="en-US" altLang="ko-KR" dirty="0"/>
          </a:p>
          <a:p>
            <a:pPr lvl="1"/>
            <a:r>
              <a:rPr lang="ko-KR" altLang="en-US" dirty="0"/>
              <a:t>베이즈 정리를 적용하면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세 가지 경우에 대해 확률을 계산하면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0000FF"/>
                </a:solidFill>
              </a:rPr>
              <a:t>베이즈 정리의 해석</a:t>
            </a:r>
            <a:endParaRPr lang="en-US" altLang="ko-KR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12" y="1272868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534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528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cs typeface="Times New Roman" pitchFamily="18" charset="0"/>
              </a:rPr>
              <a:t>③</a:t>
            </a:r>
            <a:r>
              <a:rPr lang="ko-KR" altLang="en-US" sz="2000" dirty="0">
                <a:cs typeface="Times New Roman" pitchFamily="18" charset="0"/>
              </a:rPr>
              <a:t>번</a:t>
            </a:r>
            <a:r>
              <a:rPr lang="en-US" altLang="ko-KR" sz="2000" dirty="0">
                <a:cs typeface="Times New Roman" pitchFamily="18" charset="0"/>
              </a:rPr>
              <a:t> </a:t>
            </a:r>
            <a:r>
              <a:rPr lang="ko-KR" altLang="en-US" sz="2000" dirty="0">
                <a:cs typeface="Times New Roman" pitchFamily="18" charset="0"/>
              </a:rPr>
              <a:t>병일 확률이 가장 높음</a:t>
            </a:r>
            <a:endParaRPr lang="ko-KR" altLang="en-US" sz="20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725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31" y="5317285"/>
            <a:ext cx="3344778" cy="131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815873" y="2083683"/>
            <a:ext cx="4251960" cy="1224137"/>
            <a:chOff x="1821624" y="2815216"/>
            <a:chExt cx="8636005" cy="276262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4" y="2815216"/>
              <a:ext cx="8636005" cy="2762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821624" y="5275861"/>
              <a:ext cx="8636005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404650" y="1521414"/>
            <a:ext cx="3663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번호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공의 색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800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6460459" y="3363209"/>
            <a:ext cx="389035" cy="7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948087" y="2429018"/>
            <a:ext cx="3777120" cy="253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849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098888"/>
          </a:xfrm>
        </p:spPr>
        <p:txBody>
          <a:bodyPr/>
          <a:lstStyle/>
          <a:p>
            <a:r>
              <a:rPr lang="ko-KR" altLang="en-US" dirty="0"/>
              <a:t>기계 학습에 적용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 분류 문제</a:t>
            </a:r>
            <a:endParaRPr lang="en-US" altLang="ko-KR" dirty="0"/>
          </a:p>
          <a:p>
            <a:pPr lvl="2"/>
            <a:r>
              <a:rPr lang="ko-KR" altLang="en-US" dirty="0"/>
              <a:t>특징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en-US" altLang="ko-KR" dirty="0" err="1">
                <a:cs typeface="Times New Roman" pitchFamily="18" charset="0"/>
              </a:rPr>
              <a:t>setosa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versicolor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virginica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따라서 베이즈 정리를 이용하여 추정함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err="1"/>
              <a:t>사전확률은</a:t>
            </a:r>
            <a:r>
              <a:rPr lang="ko-KR" altLang="en-US" dirty="0"/>
              <a:t> 사전</a:t>
            </a:r>
            <a:r>
              <a:rPr lang="en-US" altLang="ko-KR" dirty="0"/>
              <a:t> </a:t>
            </a:r>
            <a:r>
              <a:rPr lang="ko-KR" altLang="en-US" dirty="0"/>
              <a:t>확률 식으로 추정</a:t>
            </a:r>
            <a:endParaRPr lang="en-US" altLang="ko-KR" dirty="0"/>
          </a:p>
          <a:p>
            <a:pPr lvl="2"/>
            <a:r>
              <a:rPr lang="ko-KR" altLang="en-US" dirty="0" err="1"/>
              <a:t>우도는</a:t>
            </a:r>
            <a:r>
              <a:rPr lang="ko-KR" altLang="en-US" dirty="0"/>
              <a:t> 밀도 추정 기법으로 추정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05"/>
          <a:stretch/>
        </p:blipFill>
        <p:spPr bwMode="auto">
          <a:xfrm>
            <a:off x="2423592" y="2580584"/>
            <a:ext cx="280677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36" y="3201089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5315820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78336" y="3921028"/>
            <a:ext cx="7884368" cy="35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87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모르는 상황에서 매개변수를 추정하는 문제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540064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82" y="4824577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063552" y="1700808"/>
            <a:ext cx="7180312" cy="2833900"/>
            <a:chOff x="2063552" y="1700808"/>
            <a:chExt cx="7180312" cy="2833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1700808"/>
              <a:ext cx="7180312" cy="2737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063552" y="4232729"/>
              <a:ext cx="7180312" cy="30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547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3617560"/>
          </a:xfrm>
        </p:spPr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우도법</a:t>
            </a:r>
            <a:r>
              <a:rPr lang="en-US" altLang="ko-KR" baseline="70000" dirty="0">
                <a:solidFill>
                  <a:srgbClr val="FF0000"/>
                </a:solidFill>
              </a:rPr>
              <a:t>(MLE, Maximum Likelihood Estimation)</a:t>
            </a:r>
          </a:p>
          <a:p>
            <a:pPr lvl="1"/>
            <a:r>
              <a:rPr lang="ko-KR" altLang="en-US" dirty="0"/>
              <a:t>문제를 수식으로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 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수치 문제를 피하기 위해 로그 표현으로 바꾸면</a:t>
            </a:r>
            <a:r>
              <a:rPr lang="en-US" altLang="ko-KR" dirty="0"/>
              <a:t>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63"/>
          <a:stretch/>
        </p:blipFill>
        <p:spPr bwMode="auto">
          <a:xfrm>
            <a:off x="2228005" y="1988840"/>
            <a:ext cx="2581739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50"/>
          <a:stretch/>
        </p:blipFill>
        <p:spPr bwMode="auto">
          <a:xfrm>
            <a:off x="2135560" y="3284985"/>
            <a:ext cx="4000064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0"/>
          <a:stretch/>
        </p:blipFill>
        <p:spPr bwMode="auto">
          <a:xfrm>
            <a:off x="2686289" y="4832177"/>
            <a:ext cx="6895621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2" b="49729"/>
          <a:stretch/>
        </p:blipFill>
        <p:spPr bwMode="auto">
          <a:xfrm>
            <a:off x="6233160" y="430477"/>
            <a:ext cx="5603062" cy="225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825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데이터의 요약 정보로서 평균과 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83"/>
          <a:stretch/>
        </p:blipFill>
        <p:spPr bwMode="auto">
          <a:xfrm>
            <a:off x="2063552" y="1484785"/>
            <a:ext cx="3870904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6"/>
          <a:stretch/>
        </p:blipFill>
        <p:spPr bwMode="auto">
          <a:xfrm>
            <a:off x="2245653" y="3717032"/>
            <a:ext cx="2317204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41" y="5517233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4"/>
          <a:stretch/>
        </p:blipFill>
        <p:spPr bwMode="auto">
          <a:xfrm>
            <a:off x="2277040" y="4661156"/>
            <a:ext cx="2477840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45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648072"/>
          </a:xfrm>
        </p:spPr>
        <p:txBody>
          <a:bodyPr/>
          <a:lstStyle/>
          <a:p>
            <a:r>
              <a:rPr lang="ko-KR" altLang="en-US" dirty="0"/>
              <a:t>평균 벡터와 공분산 행렬 예제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142101" y="1438362"/>
            <a:ext cx="6782443" cy="5215592"/>
            <a:chOff x="2142101" y="1548090"/>
            <a:chExt cx="6782443" cy="5215592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102" y="1556792"/>
              <a:ext cx="6707113" cy="5031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42102" y="1548090"/>
              <a:ext cx="6782442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142101" y="6413617"/>
              <a:ext cx="6707113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0851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4239352"/>
              </a:xfrm>
            </p:spPr>
            <p:txBody>
              <a:bodyPr/>
              <a:lstStyle/>
              <a:p>
                <a:r>
                  <a:rPr lang="ko-KR" altLang="en-US" dirty="0"/>
                  <a:t>가우시안 분포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으로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다차원 가우시안 분포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평균벡터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공분산행렬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/>
                  <a:t>로 정의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4239352"/>
              </a:xfrm>
              <a:blipFill>
                <a:blip r:embed="rId2"/>
                <a:stretch>
                  <a:fillRect l="-468" b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916833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7128" y="4387125"/>
            <a:ext cx="6785828" cy="35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45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2808312"/>
          </a:xfrm>
        </p:spPr>
        <p:txBody>
          <a:bodyPr/>
          <a:lstStyle/>
          <a:p>
            <a:r>
              <a:rPr lang="ko-KR" altLang="en-US" dirty="0"/>
              <a:t>베르누이 분포</a:t>
            </a:r>
            <a:endParaRPr lang="en-US" altLang="ko-KR" dirty="0"/>
          </a:p>
          <a:p>
            <a:pPr lvl="1"/>
            <a:r>
              <a:rPr lang="ko-KR" altLang="en-US" dirty="0"/>
              <a:t>성공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/>
              <a:t>)</a:t>
            </a:r>
            <a:r>
              <a:rPr lang="ko-KR" altLang="en-US" dirty="0"/>
              <a:t> 확률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/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이항 분포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8" y="1844826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27" y="3568532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501708" y="4221089"/>
            <a:ext cx="3374184" cy="2396940"/>
            <a:chOff x="4501708" y="4221089"/>
            <a:chExt cx="3374184" cy="239694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708" y="4221089"/>
              <a:ext cx="3280023" cy="2396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4501708" y="6376844"/>
              <a:ext cx="3374184" cy="212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965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466912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메시지가 지닌 정보를 수량화할 수 있나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“</a:t>
                </a:r>
                <a:r>
                  <a:rPr lang="ko-KR" altLang="en-US" dirty="0"/>
                  <a:t>고비 사막에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대관령에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라는 두 메시지 중 어느 것이 더 많은 정보를 가지나</a:t>
                </a:r>
                <a:r>
                  <a:rPr lang="en-US" altLang="ko-KR" dirty="0"/>
                  <a:t>?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정보이론의 기본 원리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00FF"/>
                  </a:solidFill>
                </a:endParaRPr>
              </a:p>
              <a:p>
                <a:r>
                  <a:rPr lang="ko-KR" altLang="en-US" dirty="0"/>
                  <a:t>자기 정보</a:t>
                </a:r>
                <a:r>
                  <a:rPr lang="en-US" altLang="ko-KR" baseline="30000" dirty="0"/>
                  <a:t>self information</a:t>
                </a:r>
              </a:p>
              <a:p>
                <a:pPr lvl="1"/>
                <a:r>
                  <a:rPr lang="ko-KR" altLang="en-US" dirty="0"/>
                  <a:t>사건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메시지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정보량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단위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비트 또는 </a:t>
                </a:r>
                <a:r>
                  <a:rPr lang="ko-KR" altLang="en-US" dirty="0" err="1"/>
                  <a:t>나츠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엔트로피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확률변수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의 불확실성을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나타내는 엔트로피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4669120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8" b="-2019"/>
          <a:stretch/>
        </p:blipFill>
        <p:spPr bwMode="auto">
          <a:xfrm>
            <a:off x="2214111" y="3203928"/>
            <a:ext cx="4890778" cy="34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7"/>
          <a:stretch/>
        </p:blipFill>
        <p:spPr bwMode="auto">
          <a:xfrm>
            <a:off x="2063552" y="5207488"/>
            <a:ext cx="714445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31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74888" y="432518"/>
            <a:ext cx="8036424" cy="8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u="sng" dirty="0"/>
              <a:t>데이터 모델링</a:t>
            </a:r>
            <a:endParaRPr lang="en-US" altLang="ko-KR" sz="4000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 bwMode="auto">
          <a:xfrm>
            <a:off x="3142380" y="1690907"/>
            <a:ext cx="5993000" cy="444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805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4778848"/>
          </a:xfrm>
        </p:spPr>
        <p:txBody>
          <a:bodyPr/>
          <a:lstStyle/>
          <a:p>
            <a:r>
              <a:rPr lang="ko-KR" altLang="en-US" dirty="0"/>
              <a:t>자기 정보와 엔트로피 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주사위가 윷보다 엔트로피가 높은 이유는</a:t>
            </a:r>
            <a:r>
              <a:rPr lang="en-US" altLang="ko-KR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991543" y="1717146"/>
            <a:ext cx="8170889" cy="2859419"/>
            <a:chOff x="1991543" y="1717146"/>
            <a:chExt cx="8170889" cy="285941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5" y="1717146"/>
              <a:ext cx="8170887" cy="2859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991544" y="1730858"/>
              <a:ext cx="8170887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91543" y="4215373"/>
              <a:ext cx="8170887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86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b="1" baseline="30000" dirty="0">
                <a:solidFill>
                  <a:srgbClr val="FF0000"/>
                </a:solidFill>
              </a:rPr>
              <a:t>cross entropy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384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5"/>
          <a:stretch/>
        </p:blipFill>
        <p:spPr bwMode="auto">
          <a:xfrm>
            <a:off x="2207569" y="1988841"/>
            <a:ext cx="5372807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033683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5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69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5"/>
          <a:stretch/>
        </p:blipFill>
        <p:spPr bwMode="auto">
          <a:xfrm>
            <a:off x="2207568" y="2482532"/>
            <a:ext cx="3361128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67"/>
          <a:stretch/>
        </p:blipFill>
        <p:spPr bwMode="auto">
          <a:xfrm>
            <a:off x="1919537" y="4310990"/>
            <a:ext cx="6767263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899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97152" y="836712"/>
            <a:ext cx="7034889" cy="5904656"/>
            <a:chOff x="1597152" y="836712"/>
            <a:chExt cx="7034889" cy="590465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836712"/>
              <a:ext cx="6568489" cy="5760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063551" y="836712"/>
              <a:ext cx="6568489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3550" y="6507935"/>
              <a:ext cx="6568489" cy="233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63551" y="4571110"/>
              <a:ext cx="5687568" cy="3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38528" y="1155761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97152" y="6132895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4816" y="6132895"/>
              <a:ext cx="2346960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375226" y="4926735"/>
            <a:ext cx="1335024" cy="327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64664" y="5254286"/>
            <a:ext cx="5754624" cy="11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</a:p>
          <a:p>
            <a:pPr algn="ctr"/>
            <a:r>
              <a:rPr lang="en-US" altLang="ko-KR" dirty="0"/>
              <a:t>P</a:t>
            </a:r>
            <a:r>
              <a:rPr lang="ko-KR" altLang="en-US" dirty="0"/>
              <a:t>의 엔트로피 </a:t>
            </a:r>
            <a:r>
              <a:rPr lang="en-US" altLang="ko-KR" dirty="0"/>
              <a:t>H(P) ??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156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4266784"/>
              </a:xfrm>
            </p:spPr>
            <p:txBody>
              <a:bodyPr/>
              <a:lstStyle/>
              <a:p>
                <a:r>
                  <a:rPr lang="ko-KR" altLang="en-US" dirty="0"/>
                  <a:t>매개변수 공간의 탐색</a:t>
                </a:r>
                <a:endParaRPr lang="en-US" altLang="ko-KR" dirty="0"/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4266784"/>
              </a:xfrm>
              <a:blipFill>
                <a:blip r:embed="rId2"/>
                <a:stretch>
                  <a:fillRect l="-468" b="-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742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239350" y="908720"/>
                <a:ext cx="11713301" cy="1770472"/>
              </a:xfrm>
            </p:spPr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높은 차원에 비해 훈련집합의 크기가 작아 참인 확률분포를 구하는 일은 불가능함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기계 학습은 적절한 모델을 선택하고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목적함수를 정의하고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모델의 매개변수 공간을 탐색하여 목적함수가 최저가 되는 </a:t>
                </a:r>
                <a:r>
                  <a:rPr lang="ko-KR" altLang="en-US" dirty="0" err="1"/>
                  <a:t>최적점을</a:t>
                </a:r>
                <a:r>
                  <a:rPr lang="ko-KR" altLang="en-US" dirty="0"/>
                  <a:t> 찾는 전략 사용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특징 공간에서 해야 하는 일을 모델의 매개변수 공간에서 하는 일로 대치한 셈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여러 예제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는 매개변수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/>
                  <a:t>는 목적함수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39350" y="908720"/>
                <a:ext cx="11713301" cy="1770472"/>
              </a:xfrm>
              <a:blipFill>
                <a:blip r:embed="rId2"/>
                <a:stretch>
                  <a:fillRect l="-468" b="-1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40056" y="3187835"/>
            <a:ext cx="8286696" cy="2612260"/>
            <a:chOff x="1540056" y="3187835"/>
            <a:chExt cx="8286696" cy="261226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3212977"/>
              <a:ext cx="7461076" cy="2518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540056" y="5529391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13504" y="3212977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16624" y="3187835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491728" y="3212977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239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선형회귀에서는 특징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기계 학습이 해야 할 일을 식으로 정의하면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350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267" b="-14930"/>
          <a:stretch/>
        </p:blipFill>
        <p:spPr bwMode="auto">
          <a:xfrm>
            <a:off x="2113349" y="5947780"/>
            <a:ext cx="6015667" cy="5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6312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42872" y="4949144"/>
            <a:ext cx="1335024" cy="27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07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48" y="881288"/>
            <a:ext cx="5384211" cy="4806280"/>
          </a:xfrm>
        </p:spPr>
        <p:txBody>
          <a:bodyPr>
            <a:normAutofit/>
          </a:bodyPr>
          <a:lstStyle/>
          <a:p>
            <a:r>
              <a:rPr lang="ko-KR" altLang="en-US" dirty="0"/>
              <a:t>최적화 문제 해결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차원이</a:t>
            </a:r>
            <a:r>
              <a:rPr lang="en-US" altLang="ko-KR" dirty="0"/>
              <a:t> </a:t>
            </a:r>
            <a:r>
              <a:rPr lang="ko-KR" altLang="en-US" dirty="0"/>
              <a:t>조금만 높아져도 적용 불가능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4</a:t>
            </a:r>
            <a:r>
              <a:rPr lang="ko-KR" altLang="en-US" dirty="0"/>
              <a:t>차원 </a:t>
            </a:r>
            <a:r>
              <a:rPr lang="en-US" altLang="ko-KR" dirty="0"/>
              <a:t>Iris</a:t>
            </a:r>
            <a:r>
              <a:rPr lang="ko-KR" altLang="en-US" dirty="0"/>
              <a:t>에서 각 차원을 </a:t>
            </a:r>
            <a:r>
              <a:rPr lang="en-US" altLang="ko-KR" dirty="0"/>
              <a:t>1000</a:t>
            </a:r>
            <a:r>
              <a:rPr lang="ko-KR" altLang="en-US" dirty="0"/>
              <a:t>구간으로 나눈다면 총 </a:t>
            </a:r>
            <a:r>
              <a:rPr lang="en-US" altLang="ko-KR" dirty="0"/>
              <a:t>1000</a:t>
            </a:r>
            <a:r>
              <a:rPr lang="en-US" altLang="ko-KR" baseline="30000" dirty="0"/>
              <a:t>4</a:t>
            </a:r>
            <a:r>
              <a:rPr lang="ko-KR" altLang="en-US" dirty="0"/>
              <a:t>개의 점을 평가해야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무작위 탐색 알고리즘</a:t>
            </a:r>
            <a:endParaRPr lang="en-US" altLang="ko-KR" dirty="0"/>
          </a:p>
          <a:p>
            <a:pPr lvl="2"/>
            <a:r>
              <a:rPr lang="ko-KR" altLang="en-US" dirty="0"/>
              <a:t>아무 전략이 없는 순진한 알고리즘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00" y="3645025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623559" y="1196752"/>
            <a:ext cx="1335024" cy="27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39384" y="3645025"/>
            <a:ext cx="1335024" cy="27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65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1093816"/>
          </a:xfrm>
        </p:spPr>
        <p:txBody>
          <a:bodyPr/>
          <a:lstStyle/>
          <a:p>
            <a:r>
              <a:rPr lang="ko-KR" altLang="en-US" dirty="0"/>
              <a:t>기계 학습이 사용하는 전형적인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3</a:t>
            </a:r>
            <a:r>
              <a:rPr lang="ko-KR" altLang="en-US" dirty="0"/>
              <a:t>에서는 목적함수가 작아지는 방향을 주로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미분</a:t>
            </a:r>
            <a:r>
              <a:rPr lang="ko-KR" altLang="en-US" dirty="0"/>
              <a:t>으로 찾아냄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139668" y="2276872"/>
            <a:ext cx="7823597" cy="3114082"/>
            <a:chOff x="2139668" y="2276872"/>
            <a:chExt cx="7823597" cy="3114082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668" y="2276872"/>
              <a:ext cx="7823597" cy="3114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139668" y="2276872"/>
              <a:ext cx="1389916" cy="29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04175" y="2276872"/>
              <a:ext cx="2459089" cy="402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6457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미분에 의한 최적화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미분의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차 </a:t>
                </a:r>
                <a:r>
                  <a:rPr lang="ko-KR" altLang="en-US" dirty="0" err="1"/>
                  <a:t>도함수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함수의 기울기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값이 커지는 방향을 지시함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/>
                  <a:t>방향에 목적함수의 최저점이 존재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를 사용함  </a:t>
                </a:r>
                <a:r>
                  <a:rPr lang="en-US" altLang="ko-KR" dirty="0">
                    <a:sym typeface="Wingdings" pitchFamily="2" charset="2"/>
                  </a:rPr>
                  <a:t> 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8"/>
          <a:stretch/>
        </p:blipFill>
        <p:spPr bwMode="auto">
          <a:xfrm>
            <a:off x="2279577" y="1801010"/>
            <a:ext cx="6078039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825752" y="3717033"/>
            <a:ext cx="4735485" cy="2493897"/>
            <a:chOff x="1825752" y="3717033"/>
            <a:chExt cx="4735485" cy="2493897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2" y="3717033"/>
              <a:ext cx="4137645" cy="2378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825752" y="5940226"/>
              <a:ext cx="1335024" cy="27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465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</TotalTime>
  <Words>3762</Words>
  <Application>Microsoft Office PowerPoint</Application>
  <PresentationFormat>와이드스크린</PresentationFormat>
  <Paragraphs>1138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4" baseType="lpstr">
      <vt:lpstr>SourceSansPro</vt:lpstr>
      <vt:lpstr>Arial</vt:lpstr>
      <vt:lpstr>Cambria Math</vt:lpstr>
      <vt:lpstr>Times New Roman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벡터vector와 행렬matrix</vt:lpstr>
      <vt:lpstr>벡터와 행렬</vt:lpstr>
      <vt:lpstr>벡터와 행렬</vt:lpstr>
      <vt:lpstr>벡터와 행렬</vt:lpstr>
      <vt:lpstr>벡터와 행렬</vt:lpstr>
      <vt:lpstr>벡터와 행렬</vt:lpstr>
      <vt:lpstr>놈norm과 유사도similarity</vt:lpstr>
      <vt:lpstr>놈과 유사도</vt:lpstr>
      <vt:lpstr>퍼셉트론의 해석</vt:lpstr>
      <vt:lpstr>퍼셉트론의 해석</vt:lpstr>
      <vt:lpstr>퍼셉트론의 해석</vt:lpstr>
      <vt:lpstr>퍼셉트론의 해석</vt:lpstr>
      <vt:lpstr>선형결합과 벡터공간</vt:lpstr>
      <vt:lpstr>역행렬</vt:lpstr>
      <vt:lpstr>역행렬</vt:lpstr>
      <vt:lpstr>역행렬</vt:lpstr>
      <vt:lpstr>역행렬</vt:lpstr>
      <vt:lpstr>행렬 분해</vt:lpstr>
      <vt:lpstr>행렬 분해</vt:lpstr>
      <vt:lpstr>행렬 분해</vt:lpstr>
      <vt:lpstr>행렬 분해</vt:lpstr>
      <vt:lpstr>행렬 분해</vt:lpstr>
      <vt:lpstr>확률과 통계</vt:lpstr>
      <vt:lpstr>확률 기초</vt:lpstr>
      <vt:lpstr>확률 기초</vt:lpstr>
      <vt:lpstr>확률 기초</vt:lpstr>
      <vt:lpstr>확률 기초</vt:lpstr>
      <vt:lpstr>베이즈 정리와 기계 학습</vt:lpstr>
      <vt:lpstr>베이즈 정리와 기계 학습</vt:lpstr>
      <vt:lpstr>베이즈 정리와 기계 학습</vt:lpstr>
      <vt:lpstr>최대 우도</vt:lpstr>
      <vt:lpstr>최대 우도</vt:lpstr>
      <vt:lpstr>평균과 분산</vt:lpstr>
      <vt:lpstr>평균과 분산</vt:lpstr>
      <vt:lpstr>유용한 확률분포</vt:lpstr>
      <vt:lpstr>유용한 확률분포</vt:lpstr>
      <vt:lpstr>정보이론</vt:lpstr>
      <vt:lpstr>정보이론</vt:lpstr>
      <vt:lpstr>정보이론</vt:lpstr>
      <vt:lpstr>정보이론</vt:lpstr>
      <vt:lpstr>정보이론</vt:lpstr>
      <vt:lpstr>최적화</vt:lpstr>
      <vt:lpstr>매개변수 공간의 탐색</vt:lpstr>
      <vt:lpstr>매개변수 공간의 탐색</vt:lpstr>
      <vt:lpstr>매개변수 공간의 탐색</vt:lpstr>
      <vt:lpstr>매개변수 공간의 탐색</vt:lpstr>
      <vt:lpstr>미분</vt:lpstr>
      <vt:lpstr>미분</vt:lpstr>
      <vt:lpstr>미분</vt:lpstr>
      <vt:lpstr>미분</vt:lpstr>
      <vt:lpstr>미분</vt:lpstr>
      <vt:lpstr>미분</vt:lpstr>
      <vt:lpstr>경사 하강 알고리즘</vt:lpstr>
      <vt:lpstr>경사 하강 알고리즘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BigTen</cp:lastModifiedBy>
  <cp:revision>101</cp:revision>
  <dcterms:created xsi:type="dcterms:W3CDTF">2019-06-27T07:25:56Z</dcterms:created>
  <dcterms:modified xsi:type="dcterms:W3CDTF">2020-11-10T09:48:26Z</dcterms:modified>
</cp:coreProperties>
</file>